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98" r:id="rId10"/>
    <p:sldId id="265" r:id="rId11"/>
    <p:sldId id="266" r:id="rId12"/>
    <p:sldId id="267" r:id="rId13"/>
    <p:sldId id="300" r:id="rId14"/>
    <p:sldId id="301"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lvl1pPr>
    <a:lvl2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lvl2pPr>
    <a:lvl3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lvl3pPr>
    <a:lvl4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lvl4pPr>
    <a:lvl5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lvl5pPr>
    <a:lvl6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lvl6pPr>
    <a:lvl7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lvl7pPr>
    <a:lvl8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lvl8pPr>
    <a:lvl9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7" d="100"/>
          <a:sy n="57" d="100"/>
        </p:scale>
        <p:origin x="141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mn-lt"/>
        <a:ea typeface="+mn-ea"/>
        <a:cs typeface="+mn-cs"/>
        <a:sym typeface="Lucida Grande"/>
      </a:defRPr>
    </a:lvl1pPr>
    <a:lvl2pPr indent="228600" defTabSz="457200" latinLnBrk="0">
      <a:defRPr sz="2200">
        <a:latin typeface="+mn-lt"/>
        <a:ea typeface="+mn-ea"/>
        <a:cs typeface="+mn-cs"/>
        <a:sym typeface="Lucida Grande"/>
      </a:defRPr>
    </a:lvl2pPr>
    <a:lvl3pPr indent="457200" defTabSz="457200" latinLnBrk="0">
      <a:defRPr sz="2200">
        <a:latin typeface="+mn-lt"/>
        <a:ea typeface="+mn-ea"/>
        <a:cs typeface="+mn-cs"/>
        <a:sym typeface="Lucida Grande"/>
      </a:defRPr>
    </a:lvl3pPr>
    <a:lvl4pPr indent="685800" defTabSz="457200" latinLnBrk="0">
      <a:defRPr sz="2200">
        <a:latin typeface="+mn-lt"/>
        <a:ea typeface="+mn-ea"/>
        <a:cs typeface="+mn-cs"/>
        <a:sym typeface="Lucida Grande"/>
      </a:defRPr>
    </a:lvl4pPr>
    <a:lvl5pPr indent="914400" defTabSz="457200" latinLnBrk="0">
      <a:defRPr sz="2200">
        <a:latin typeface="+mn-lt"/>
        <a:ea typeface="+mn-ea"/>
        <a:cs typeface="+mn-cs"/>
        <a:sym typeface="Lucida Grande"/>
      </a:defRPr>
    </a:lvl5pPr>
    <a:lvl6pPr indent="1143000" defTabSz="457200" latinLnBrk="0">
      <a:defRPr sz="2200">
        <a:latin typeface="+mn-lt"/>
        <a:ea typeface="+mn-ea"/>
        <a:cs typeface="+mn-cs"/>
        <a:sym typeface="Lucida Grande"/>
      </a:defRPr>
    </a:lvl6pPr>
    <a:lvl7pPr indent="1371600" defTabSz="457200" latinLnBrk="0">
      <a:defRPr sz="2200">
        <a:latin typeface="+mn-lt"/>
        <a:ea typeface="+mn-ea"/>
        <a:cs typeface="+mn-cs"/>
        <a:sym typeface="Lucida Grande"/>
      </a:defRPr>
    </a:lvl7pPr>
    <a:lvl8pPr indent="1600200" defTabSz="457200" latinLnBrk="0">
      <a:defRPr sz="2200">
        <a:latin typeface="+mn-lt"/>
        <a:ea typeface="+mn-ea"/>
        <a:cs typeface="+mn-cs"/>
        <a:sym typeface="Lucida Grande"/>
      </a:defRPr>
    </a:lvl8pPr>
    <a:lvl9pPr indent="1828800" defTabSz="457200" latinLnBrk="0">
      <a:defRPr sz="2200">
        <a:latin typeface="+mn-lt"/>
        <a:ea typeface="+mn-ea"/>
        <a:cs typeface="+mn-cs"/>
        <a:sym typeface="Lucida Grand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official university template">
    <p:spTree>
      <p:nvGrpSpPr>
        <p:cNvPr id="1" name=""/>
        <p:cNvGrpSpPr/>
        <p:nvPr/>
      </p:nvGrpSpPr>
      <p:grpSpPr>
        <a:xfrm>
          <a:off x="0" y="0"/>
          <a:ext cx="0" cy="0"/>
          <a:chOff x="0" y="0"/>
          <a:chExt cx="0" cy="0"/>
        </a:xfrm>
      </p:grpSpPr>
      <p:sp>
        <p:nvSpPr>
          <p:cNvPr id="13" name="© Po Yang, University of Sheffield"/>
          <p:cNvSpPr txBox="1"/>
          <p:nvPr/>
        </p:nvSpPr>
        <p:spPr>
          <a:xfrm rot="16200000">
            <a:off x="11544998" y="7378404"/>
            <a:ext cx="2557065" cy="21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marR="0" indent="0">
              <a:defRPr sz="1400">
                <a:solidFill>
                  <a:srgbClr val="005493"/>
                </a:solidFill>
                <a:uFill>
                  <a:solidFill>
                    <a:srgbClr val="005493"/>
                  </a:solidFill>
                </a:uFill>
                <a:latin typeface="Garamond"/>
                <a:ea typeface="Garamond"/>
                <a:cs typeface="Garamond"/>
                <a:sym typeface="Garamond"/>
              </a:defRPr>
            </a:pPr>
            <a:r>
              <a:t>© </a:t>
            </a:r>
            <a:r>
              <a:rPr>
                <a:latin typeface="Helvetica Neue Light"/>
                <a:ea typeface="Helvetica Neue Light"/>
                <a:cs typeface="Helvetica Neue Light"/>
                <a:sym typeface="Helvetica Neue Light"/>
              </a:rPr>
              <a:t>Po Yang, University of Sheffield</a:t>
            </a:r>
          </a:p>
        </p:txBody>
      </p:sp>
      <p:pic>
        <p:nvPicPr>
          <p:cNvPr id="14" name="tuoslogo_key_cmyk_med.jpg" descr="tuoslogo_key_cmyk_med.jpg"/>
          <p:cNvPicPr>
            <a:picLocks noChangeAspect="1"/>
          </p:cNvPicPr>
          <p:nvPr/>
        </p:nvPicPr>
        <p:blipFill>
          <a:blip r:embed="rId2"/>
          <a:stretch>
            <a:fillRect/>
          </a:stretch>
        </p:blipFill>
        <p:spPr>
          <a:xfrm>
            <a:off x="406400" y="949960"/>
            <a:ext cx="3340100" cy="1333502"/>
          </a:xfrm>
          <a:prstGeom prst="rect">
            <a:avLst/>
          </a:prstGeom>
          <a:ln w="12700">
            <a:miter lim="400000"/>
          </a:ln>
        </p:spPr>
      </p:pic>
      <p:sp>
        <p:nvSpPr>
          <p:cNvPr id="15" name="Title Text"/>
          <p:cNvSpPr txBox="1">
            <a:spLocks noGrp="1"/>
          </p:cNvSpPr>
          <p:nvPr>
            <p:ph type="title"/>
          </p:nvPr>
        </p:nvSpPr>
        <p:spPr>
          <a:xfrm>
            <a:off x="571500" y="0"/>
            <a:ext cx="11861800" cy="4864100"/>
          </a:xfrm>
          <a:prstGeom prst="rect">
            <a:avLst/>
          </a:prstGeom>
        </p:spPr>
        <p:txBody>
          <a:bodyPr lIns="38100" tIns="38100" rIns="38100" bIns="38100" anchor="b"/>
          <a:lstStyle>
            <a:lvl1pPr marL="0" marR="0" indent="0">
              <a:lnSpc>
                <a:spcPct val="100000"/>
              </a:lnSpc>
              <a:defRPr sz="6500">
                <a:solidFill>
                  <a:srgbClr val="000000"/>
                </a:solidFill>
                <a:uFill>
                  <a:solidFill>
                    <a:srgbClr val="000000"/>
                  </a:solidFill>
                </a:uFill>
                <a:latin typeface="Helvetica Neue Light"/>
                <a:ea typeface="Helvetica Neue Light"/>
                <a:cs typeface="Helvetica Neue Light"/>
                <a:sym typeface="Helvetica Neue Light"/>
              </a:defRPr>
            </a:lvl1pPr>
          </a:lstStyle>
          <a:p>
            <a:r>
              <a:t>Title Text</a:t>
            </a:r>
          </a:p>
        </p:txBody>
      </p:sp>
      <p:sp>
        <p:nvSpPr>
          <p:cNvPr id="16" name="Body Level One…"/>
          <p:cNvSpPr txBox="1">
            <a:spLocks noGrp="1"/>
          </p:cNvSpPr>
          <p:nvPr>
            <p:ph type="body" sz="half" idx="1"/>
          </p:nvPr>
        </p:nvSpPr>
        <p:spPr>
          <a:xfrm>
            <a:off x="571500" y="5930900"/>
            <a:ext cx="11861800" cy="3822700"/>
          </a:xfrm>
          <a:prstGeom prst="rect">
            <a:avLst/>
          </a:prstGeom>
        </p:spPr>
        <p:txBody>
          <a:bodyPr lIns="38100" tIns="38100" rIns="38100" bIns="38100"/>
          <a:lstStyle>
            <a:lvl1pPr marL="341285" marR="0" indent="-341285">
              <a:spcBef>
                <a:spcPts val="0"/>
              </a:spcBef>
              <a:buSzTx/>
              <a:buFontTx/>
              <a:buNone/>
              <a:defRPr sz="2800">
                <a:latin typeface="Helvetica Neue"/>
                <a:ea typeface="Helvetica Neue"/>
                <a:cs typeface="Helvetica Neue"/>
                <a:sym typeface="Helvetica Neue"/>
              </a:defRPr>
            </a:lvl1pPr>
            <a:lvl2pPr marL="341285" marR="0" indent="115888">
              <a:spcBef>
                <a:spcPts val="0"/>
              </a:spcBef>
              <a:buSzTx/>
              <a:buFontTx/>
              <a:buNone/>
              <a:defRPr sz="2800">
                <a:latin typeface="Helvetica Neue"/>
                <a:ea typeface="Helvetica Neue"/>
                <a:cs typeface="Helvetica Neue"/>
                <a:sym typeface="Helvetica Neue"/>
              </a:defRPr>
            </a:lvl2pPr>
            <a:lvl3pPr marL="341285" marR="0" indent="573088">
              <a:spcBef>
                <a:spcPts val="0"/>
              </a:spcBef>
              <a:buSzTx/>
              <a:buFontTx/>
              <a:buNone/>
              <a:defRPr sz="2800">
                <a:latin typeface="Helvetica Neue"/>
                <a:ea typeface="Helvetica Neue"/>
                <a:cs typeface="Helvetica Neue"/>
                <a:sym typeface="Helvetica Neue"/>
              </a:defRPr>
            </a:lvl3pPr>
            <a:lvl4pPr marL="341285" marR="0" indent="1030288">
              <a:spcBef>
                <a:spcPts val="0"/>
              </a:spcBef>
              <a:buSzTx/>
              <a:buFontTx/>
              <a:buNone/>
              <a:defRPr sz="2800">
                <a:latin typeface="Helvetica Neue"/>
                <a:ea typeface="Helvetica Neue"/>
                <a:cs typeface="Helvetica Neue"/>
                <a:sym typeface="Helvetica Neue"/>
              </a:defRPr>
            </a:lvl4pPr>
            <a:lvl5pPr marL="341285" marR="0" indent="1487488">
              <a:spcBef>
                <a:spcPts val="0"/>
              </a:spcBef>
              <a:buSzTx/>
              <a:buFontTx/>
              <a:buNone/>
              <a:defRPr sz="28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7" name="Slide Number"/>
          <p:cNvSpPr txBox="1">
            <a:spLocks noGrp="1"/>
          </p:cNvSpPr>
          <p:nvPr>
            <p:ph type="sldNum" sz="quarter" idx="2"/>
          </p:nvPr>
        </p:nvSpPr>
        <p:spPr>
          <a:xfrm>
            <a:off x="6176924" y="9283700"/>
            <a:ext cx="650952" cy="671802"/>
          </a:xfrm>
          <a:prstGeom prst="rect">
            <a:avLst/>
          </a:prstGeom>
          <a:noFill/>
        </p:spPr>
        <p:txBody>
          <a:bodyPr wrap="none"/>
          <a:lstStyle>
            <a:lvl1pPr>
              <a:defRPr sz="3800">
                <a:solidFill>
                  <a:srgbClr val="000000"/>
                </a:solidFill>
                <a:uFill>
                  <a:solidFill>
                    <a:srgbClr val="000000"/>
                  </a:solidFill>
                </a:u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1_Default Design copy 3">
    <p:spTree>
      <p:nvGrpSpPr>
        <p:cNvPr id="1" name=""/>
        <p:cNvGrpSpPr/>
        <p:nvPr/>
      </p:nvGrpSpPr>
      <p:grpSpPr>
        <a:xfrm>
          <a:off x="0" y="0"/>
          <a:ext cx="0" cy="0"/>
          <a:chOff x="0" y="0"/>
          <a:chExt cx="0" cy="0"/>
        </a:xfrm>
      </p:grpSpPr>
      <p:sp>
        <p:nvSpPr>
          <p:cNvPr id="110" name="© Po Yang, University of Sheffield"/>
          <p:cNvSpPr txBox="1"/>
          <p:nvPr/>
        </p:nvSpPr>
        <p:spPr>
          <a:xfrm rot="16200000">
            <a:off x="11691256" y="7337665"/>
            <a:ext cx="2291118" cy="291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nchor="b">
            <a:spAutoFit/>
          </a:bodyPr>
          <a:lstStyle/>
          <a:p>
            <a:pPr marR="0" indent="0" defTabSz="650240">
              <a:defRPr sz="1200">
                <a:solidFill>
                  <a:srgbClr val="005493"/>
                </a:solidFill>
                <a:latin typeface="Garamond"/>
                <a:ea typeface="Garamond"/>
                <a:cs typeface="Garamond"/>
                <a:sym typeface="Garamond"/>
              </a:defRPr>
            </a:pPr>
            <a:r>
              <a:t>© </a:t>
            </a:r>
            <a:r>
              <a:rPr>
                <a:uFillTx/>
                <a:latin typeface="Helvetica Neue Light"/>
                <a:ea typeface="Helvetica Neue Light"/>
                <a:cs typeface="Helvetica Neue Light"/>
                <a:sym typeface="Helvetica Neue Light"/>
              </a:rPr>
              <a:t>Po Yang, University of Sheffield</a:t>
            </a:r>
          </a:p>
        </p:txBody>
      </p:sp>
      <p:pic>
        <p:nvPicPr>
          <p:cNvPr id="111" name="tuoslogo_key_cmyk_hi.jpg" descr="tuoslogo_key_cmyk_hi.jpg"/>
          <p:cNvPicPr>
            <a:picLocks noChangeAspect="1"/>
          </p:cNvPicPr>
          <p:nvPr/>
        </p:nvPicPr>
        <p:blipFill>
          <a:blip r:embed="rId2"/>
          <a:stretch>
            <a:fillRect/>
          </a:stretch>
        </p:blipFill>
        <p:spPr>
          <a:xfrm>
            <a:off x="128844" y="227945"/>
            <a:ext cx="2612520" cy="1040386"/>
          </a:xfrm>
          <a:prstGeom prst="rect">
            <a:avLst/>
          </a:prstGeom>
          <a:ln w="12700">
            <a:miter lim="400000"/>
          </a:ln>
        </p:spPr>
      </p:pic>
      <p:sp>
        <p:nvSpPr>
          <p:cNvPr id="112" name="Title Text"/>
          <p:cNvSpPr txBox="1">
            <a:spLocks noGrp="1"/>
          </p:cNvSpPr>
          <p:nvPr>
            <p:ph type="title"/>
          </p:nvPr>
        </p:nvSpPr>
        <p:spPr>
          <a:xfrm>
            <a:off x="2877311" y="32511"/>
            <a:ext cx="10225026" cy="1414274"/>
          </a:xfrm>
          <a:prstGeom prst="rect">
            <a:avLst/>
          </a:prstGeom>
        </p:spPr>
        <p:txBody>
          <a:bodyPr lIns="65022" tIns="65022" rIns="65022" bIns="65022"/>
          <a:lstStyle>
            <a:lvl1pPr marL="0" marR="57798" indent="57798" defTabSz="1300480">
              <a:defRPr sz="5800">
                <a:latin typeface="Helvetica Neue"/>
                <a:ea typeface="Helvetica Neue"/>
                <a:cs typeface="Helvetica Neue"/>
                <a:sym typeface="Helvetica Neue"/>
              </a:defRPr>
            </a:lvl1pPr>
          </a:lstStyle>
          <a:p>
            <a:r>
              <a:t>Title Text</a:t>
            </a:r>
          </a:p>
        </p:txBody>
      </p:sp>
      <p:sp>
        <p:nvSpPr>
          <p:cNvPr id="113" name="Body Level One…"/>
          <p:cNvSpPr txBox="1">
            <a:spLocks noGrp="1"/>
          </p:cNvSpPr>
          <p:nvPr>
            <p:ph type="body" idx="1"/>
          </p:nvPr>
        </p:nvSpPr>
        <p:spPr>
          <a:xfrm>
            <a:off x="601472" y="1674367"/>
            <a:ext cx="11883137" cy="8014209"/>
          </a:xfrm>
          <a:prstGeom prst="rect">
            <a:avLst/>
          </a:prstGeom>
        </p:spPr>
        <p:txBody>
          <a:bodyPr lIns="65022" tIns="65022" rIns="65022" bIns="65022"/>
          <a:lstStyle>
            <a:lvl1pPr marL="469265" marR="57798" indent="-428625" defTabSz="1300480">
              <a:buSzPct val="70000"/>
              <a:buFontTx/>
              <a:defRPr sz="4000">
                <a:uFill>
                  <a:solidFill>
                    <a:srgbClr val="382982"/>
                  </a:solidFill>
                </a:uFill>
                <a:latin typeface="Helvetica Neue Light"/>
                <a:ea typeface="Helvetica Neue Light"/>
                <a:cs typeface="Helvetica Neue Light"/>
                <a:sym typeface="Helvetica Neue Light"/>
              </a:defRPr>
            </a:lvl1pPr>
            <a:lvl2pPr marL="937454" marR="57798" indent="-439615" defTabSz="1300480">
              <a:buSzPct val="70000"/>
              <a:buFontTx/>
              <a:defRPr sz="4000">
                <a:uFill>
                  <a:solidFill>
                    <a:srgbClr val="382982"/>
                  </a:solidFill>
                </a:uFill>
                <a:latin typeface="Helvetica Neue Light"/>
                <a:ea typeface="Helvetica Neue Light"/>
                <a:cs typeface="Helvetica Neue Light"/>
                <a:sym typeface="Helvetica Neue Light"/>
              </a:defRPr>
            </a:lvl2pPr>
            <a:lvl3pPr marL="1820096" marR="57798" indent="-461817" defTabSz="1300480">
              <a:buSzPct val="70000"/>
              <a:buFontTx/>
              <a:defRPr sz="4000">
                <a:uFill>
                  <a:solidFill>
                    <a:srgbClr val="382982"/>
                  </a:solidFill>
                </a:uFill>
                <a:latin typeface="Helvetica Neue Light"/>
                <a:ea typeface="Helvetica Neue Light"/>
                <a:cs typeface="Helvetica Neue Light"/>
                <a:sym typeface="Helvetica Neue Light"/>
              </a:defRPr>
            </a:lvl3pPr>
            <a:lvl4pPr marL="2516519" marR="57798" indent="-508000" defTabSz="1300480">
              <a:buSzPct val="70000"/>
              <a:buFontTx/>
              <a:defRPr sz="4000">
                <a:uFill>
                  <a:solidFill>
                    <a:srgbClr val="382982"/>
                  </a:solidFill>
                </a:uFill>
                <a:latin typeface="Helvetica Neue Light"/>
                <a:ea typeface="Helvetica Neue Light"/>
                <a:cs typeface="Helvetica Neue Light"/>
                <a:sym typeface="Helvetica Neue Light"/>
              </a:defRPr>
            </a:lvl4pPr>
            <a:lvl5pPr marL="2522582" marR="57798" indent="-653142" defTabSz="1300480">
              <a:buSzPct val="70000"/>
              <a:buFontTx/>
              <a:defRPr sz="4000">
                <a:uFill>
                  <a:solidFill>
                    <a:srgbClr val="382982"/>
                  </a:solidFill>
                </a:u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xfrm>
            <a:off x="12579394" y="9233406"/>
            <a:ext cx="453443" cy="465124"/>
          </a:xfrm>
          <a:prstGeom prst="rect">
            <a:avLst/>
          </a:prstGeom>
          <a:solidFill>
            <a:srgbClr val="0094D9"/>
          </a:solidFill>
        </p:spPr>
        <p:txBody>
          <a:bodyPr lIns="65022" tIns="65022" rIns="65022" bIns="65022"/>
          <a:lstStyle>
            <a:lvl1pPr defTabSz="650240">
              <a:defRPr sz="2200">
                <a:uFill>
                  <a:solidFill>
                    <a:srgbClr val="382982"/>
                  </a:solidFill>
                </a:u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1. official uni template ">
    <p:spTree>
      <p:nvGrpSpPr>
        <p:cNvPr id="1" name=""/>
        <p:cNvGrpSpPr/>
        <p:nvPr/>
      </p:nvGrpSpPr>
      <p:grpSpPr>
        <a:xfrm>
          <a:off x="0" y="0"/>
          <a:ext cx="0" cy="0"/>
          <a:chOff x="0" y="0"/>
          <a:chExt cx="0" cy="0"/>
        </a:xfrm>
      </p:grpSpPr>
      <p:sp>
        <p:nvSpPr>
          <p:cNvPr id="121" name="© Po Yang, University of Sheffield"/>
          <p:cNvSpPr txBox="1"/>
          <p:nvPr/>
        </p:nvSpPr>
        <p:spPr>
          <a:xfrm rot="16200000">
            <a:off x="11506898" y="7340287"/>
            <a:ext cx="2633264" cy="295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b">
            <a:spAutoFit/>
          </a:bodyPr>
          <a:lstStyle/>
          <a:p>
            <a:pPr marR="0" indent="0">
              <a:defRPr sz="1400">
                <a:solidFill>
                  <a:srgbClr val="005493"/>
                </a:solidFill>
                <a:uFill>
                  <a:solidFill>
                    <a:srgbClr val="005493"/>
                  </a:solidFill>
                </a:uFill>
                <a:latin typeface="Garamond"/>
                <a:ea typeface="Garamond"/>
                <a:cs typeface="Garamond"/>
                <a:sym typeface="Garamond"/>
              </a:defRPr>
            </a:pPr>
            <a:r>
              <a:t>© </a:t>
            </a:r>
            <a:r>
              <a:rPr>
                <a:latin typeface="Helvetica Neue Light"/>
                <a:ea typeface="Helvetica Neue Light"/>
                <a:cs typeface="Helvetica Neue Light"/>
                <a:sym typeface="Helvetica Neue Light"/>
              </a:rPr>
              <a:t>Po Yang, University of Sheffield</a:t>
            </a:r>
          </a:p>
        </p:txBody>
      </p:sp>
      <p:pic>
        <p:nvPicPr>
          <p:cNvPr id="122" name="tuoslogo_key_cmyk_med.jpg" descr="tuoslogo_key_cmyk_med.jpg"/>
          <p:cNvPicPr>
            <a:picLocks noChangeAspect="1"/>
          </p:cNvPicPr>
          <p:nvPr/>
        </p:nvPicPr>
        <p:blipFill>
          <a:blip r:embed="rId2"/>
          <a:stretch>
            <a:fillRect/>
          </a:stretch>
        </p:blipFill>
        <p:spPr>
          <a:xfrm>
            <a:off x="165100" y="213358"/>
            <a:ext cx="3187700" cy="1272659"/>
          </a:xfrm>
          <a:prstGeom prst="rect">
            <a:avLst/>
          </a:prstGeom>
          <a:ln w="12700">
            <a:miter lim="400000"/>
          </a:ln>
        </p:spPr>
      </p:pic>
      <p:sp>
        <p:nvSpPr>
          <p:cNvPr id="123" name="Title Text"/>
          <p:cNvSpPr txBox="1">
            <a:spLocks noGrp="1"/>
          </p:cNvSpPr>
          <p:nvPr>
            <p:ph type="title"/>
          </p:nvPr>
        </p:nvSpPr>
        <p:spPr>
          <a:prstGeom prst="rect">
            <a:avLst/>
          </a:prstGeom>
        </p:spPr>
        <p:txBody>
          <a:bodyPr/>
          <a:lstStyle/>
          <a:p>
            <a:r>
              <a:t>Title Text</a:t>
            </a:r>
          </a:p>
        </p:txBody>
      </p:sp>
      <p:sp>
        <p:nvSpPr>
          <p:cNvPr id="124" name="Body Level One…"/>
          <p:cNvSpPr txBox="1">
            <a:spLocks noGrp="1"/>
          </p:cNvSpPr>
          <p:nvPr>
            <p:ph type="body" idx="1"/>
          </p:nvPr>
        </p:nvSpPr>
        <p:spPr>
          <a:prstGeom prst="rect">
            <a:avLst/>
          </a:prstGeom>
        </p:spPr>
        <p:txBody>
          <a:bodyPr/>
          <a:lstStyle>
            <a:lvl1pPr marL="380961" indent="-341310"/>
            <a:lvl2pPr marL="805431" indent="-359381"/>
            <a:lvl3pPr marL="1668266" indent="-361790"/>
            <a:lvl4pPr marL="2364079" indent="-406729"/>
            <a:lvl5pPr marL="2305725" indent="-488075"/>
          </a:lstStyle>
          <a:p>
            <a:r>
              <a:t>Body Level One</a:t>
            </a:r>
          </a:p>
          <a:p>
            <a:pPr lvl="1"/>
            <a:r>
              <a:t>Body Level Two</a:t>
            </a:r>
          </a:p>
          <a:p>
            <a:pPr lvl="2"/>
            <a:r>
              <a:t>Body Level Three</a:t>
            </a:r>
          </a:p>
          <a:p>
            <a:pPr lvl="3"/>
            <a:r>
              <a:t>Body Level Four</a:t>
            </a:r>
          </a:p>
          <a:p>
            <a:pPr lvl="4"/>
            <a:r>
              <a:t>Body Level Five</a:t>
            </a:r>
          </a:p>
        </p:txBody>
      </p:sp>
      <p:sp>
        <p:nvSpPr>
          <p:cNvPr id="125" name="Slide Number"/>
          <p:cNvSpPr txBox="1">
            <a:spLocks noGrp="1"/>
          </p:cNvSpPr>
          <p:nvPr>
            <p:ph type="sldNum" sz="quarter" idx="2"/>
          </p:nvPr>
        </p:nvSpPr>
        <p:spPr>
          <a:xfrm>
            <a:off x="12578949" y="9232900"/>
            <a:ext cx="453239" cy="46136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 official uni template ">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_Default Design copy 10">
    <p:spTree>
      <p:nvGrpSpPr>
        <p:cNvPr id="1" name=""/>
        <p:cNvGrpSpPr/>
        <p:nvPr/>
      </p:nvGrpSpPr>
      <p:grpSpPr>
        <a:xfrm>
          <a:off x="0" y="0"/>
          <a:ext cx="0" cy="0"/>
          <a:chOff x="0" y="0"/>
          <a:chExt cx="0" cy="0"/>
        </a:xfrm>
      </p:grpSpPr>
      <p:pic>
        <p:nvPicPr>
          <p:cNvPr id="33" name="image.jpg" descr="image.jpg"/>
          <p:cNvPicPr>
            <a:picLocks noChangeAspect="1"/>
          </p:cNvPicPr>
          <p:nvPr/>
        </p:nvPicPr>
        <p:blipFill>
          <a:blip r:embed="rId2"/>
          <a:stretch>
            <a:fillRect/>
          </a:stretch>
        </p:blipFill>
        <p:spPr>
          <a:xfrm>
            <a:off x="-617728" y="211327"/>
            <a:ext cx="3446273" cy="1040387"/>
          </a:xfrm>
          <a:prstGeom prst="rect">
            <a:avLst/>
          </a:prstGeom>
          <a:ln w="12700">
            <a:miter lim="400000"/>
          </a:ln>
        </p:spPr>
      </p:pic>
      <p:sp>
        <p:nvSpPr>
          <p:cNvPr id="34" name="© Fabio Ciravegna, University of Sheffield"/>
          <p:cNvSpPr txBox="1"/>
          <p:nvPr/>
        </p:nvSpPr>
        <p:spPr>
          <a:xfrm rot="16200000">
            <a:off x="11434386" y="7337665"/>
            <a:ext cx="2804858" cy="291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nchor="b">
            <a:spAutoFit/>
          </a:bodyPr>
          <a:lstStyle/>
          <a:p>
            <a:pPr marR="0" indent="0" defTabSz="650240">
              <a:defRPr sz="1200">
                <a:solidFill>
                  <a:srgbClr val="005493"/>
                </a:solidFill>
                <a:latin typeface="Garamond"/>
                <a:ea typeface="Garamond"/>
                <a:cs typeface="Garamond"/>
                <a:sym typeface="Garamond"/>
              </a:defRPr>
            </a:pPr>
            <a:r>
              <a:t>© </a:t>
            </a:r>
            <a:r>
              <a:rPr>
                <a:uFillTx/>
                <a:latin typeface="Helvetica Neue Light"/>
                <a:ea typeface="Helvetica Neue Light"/>
                <a:cs typeface="Helvetica Neue Light"/>
                <a:sym typeface="Helvetica Neue Light"/>
              </a:rPr>
              <a:t>Fabio Ciravegna, University of Sheffield</a:t>
            </a:r>
          </a:p>
        </p:txBody>
      </p:sp>
      <p:sp>
        <p:nvSpPr>
          <p:cNvPr id="35" name="Title Text"/>
          <p:cNvSpPr txBox="1">
            <a:spLocks noGrp="1"/>
          </p:cNvSpPr>
          <p:nvPr>
            <p:ph type="title"/>
          </p:nvPr>
        </p:nvSpPr>
        <p:spPr>
          <a:xfrm>
            <a:off x="2877311" y="32511"/>
            <a:ext cx="10225026" cy="1414274"/>
          </a:xfrm>
          <a:prstGeom prst="rect">
            <a:avLst/>
          </a:prstGeom>
        </p:spPr>
        <p:txBody>
          <a:bodyPr lIns="65022" tIns="65022" rIns="65022" bIns="65022"/>
          <a:lstStyle>
            <a:lvl1pPr marL="0" marR="57798" indent="57798" defTabSz="1300480">
              <a:defRPr sz="5800">
                <a:latin typeface="Helvetica Neue"/>
                <a:ea typeface="Helvetica Neue"/>
                <a:cs typeface="Helvetica Neue"/>
                <a:sym typeface="Helvetica Neue"/>
              </a:defRPr>
            </a:lvl1pPr>
          </a:lstStyle>
          <a:p>
            <a:r>
              <a:t>Title Text</a:t>
            </a:r>
          </a:p>
        </p:txBody>
      </p:sp>
      <p:sp>
        <p:nvSpPr>
          <p:cNvPr id="36" name="Body Level One…"/>
          <p:cNvSpPr txBox="1">
            <a:spLocks noGrp="1"/>
          </p:cNvSpPr>
          <p:nvPr>
            <p:ph type="body" idx="1"/>
          </p:nvPr>
        </p:nvSpPr>
        <p:spPr>
          <a:xfrm>
            <a:off x="601472" y="1674367"/>
            <a:ext cx="11883137" cy="8014209"/>
          </a:xfrm>
          <a:prstGeom prst="rect">
            <a:avLst/>
          </a:prstGeom>
        </p:spPr>
        <p:txBody>
          <a:bodyPr lIns="65022" tIns="65022" rIns="65022" bIns="65022"/>
          <a:lstStyle>
            <a:lvl1pPr marL="469265" marR="57798" indent="-428625" defTabSz="1300480">
              <a:buSzPct val="70000"/>
              <a:buFontTx/>
              <a:defRPr sz="4000">
                <a:uFill>
                  <a:solidFill>
                    <a:srgbClr val="382982"/>
                  </a:solidFill>
                </a:uFill>
                <a:latin typeface="Helvetica Neue Light"/>
                <a:ea typeface="Helvetica Neue Light"/>
                <a:cs typeface="Helvetica Neue Light"/>
                <a:sym typeface="Helvetica Neue Light"/>
              </a:defRPr>
            </a:lvl1pPr>
            <a:lvl2pPr marL="937454" marR="57798" indent="-439615" defTabSz="1300480">
              <a:buSzPct val="70000"/>
              <a:buFontTx/>
              <a:defRPr sz="4000">
                <a:uFill>
                  <a:solidFill>
                    <a:srgbClr val="382982"/>
                  </a:solidFill>
                </a:uFill>
                <a:latin typeface="Helvetica Neue Light"/>
                <a:ea typeface="Helvetica Neue Light"/>
                <a:cs typeface="Helvetica Neue Light"/>
                <a:sym typeface="Helvetica Neue Light"/>
              </a:defRPr>
            </a:lvl2pPr>
            <a:lvl3pPr marL="1820096" marR="57798" indent="-461817" defTabSz="1300480">
              <a:buSzPct val="70000"/>
              <a:buFontTx/>
              <a:defRPr sz="4000">
                <a:uFill>
                  <a:solidFill>
                    <a:srgbClr val="382982"/>
                  </a:solidFill>
                </a:uFill>
                <a:latin typeface="Helvetica Neue Light"/>
                <a:ea typeface="Helvetica Neue Light"/>
                <a:cs typeface="Helvetica Neue Light"/>
                <a:sym typeface="Helvetica Neue Light"/>
              </a:defRPr>
            </a:lvl3pPr>
            <a:lvl4pPr marL="2516519" marR="57798" indent="-508000" defTabSz="1300480">
              <a:buSzPct val="70000"/>
              <a:buFontTx/>
              <a:defRPr sz="4000">
                <a:uFill>
                  <a:solidFill>
                    <a:srgbClr val="382982"/>
                  </a:solidFill>
                </a:uFill>
                <a:latin typeface="Helvetica Neue Light"/>
                <a:ea typeface="Helvetica Neue Light"/>
                <a:cs typeface="Helvetica Neue Light"/>
                <a:sym typeface="Helvetica Neue Light"/>
              </a:defRPr>
            </a:lvl4pPr>
            <a:lvl5pPr marL="2522582" marR="57798" indent="-653142" defTabSz="1300480">
              <a:buSzPct val="70000"/>
              <a:buFontTx/>
              <a:defRPr sz="4000">
                <a:uFill>
                  <a:solidFill>
                    <a:srgbClr val="382982"/>
                  </a:solidFill>
                </a:u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xfrm>
            <a:off x="12579394" y="9233406"/>
            <a:ext cx="453443" cy="465124"/>
          </a:xfrm>
          <a:prstGeom prst="rect">
            <a:avLst/>
          </a:prstGeom>
          <a:solidFill>
            <a:srgbClr val="0094D9"/>
          </a:solidFill>
        </p:spPr>
        <p:txBody>
          <a:bodyPr lIns="65022" tIns="65022" rIns="65022" bIns="65022"/>
          <a:lstStyle>
            <a:lvl1pPr defTabSz="650240">
              <a:defRPr sz="2200">
                <a:uFill>
                  <a:solidFill>
                    <a:srgbClr val="382982"/>
                  </a:solidFill>
                </a:u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1_Default Design copy 3">
    <p:spTree>
      <p:nvGrpSpPr>
        <p:cNvPr id="1" name=""/>
        <p:cNvGrpSpPr/>
        <p:nvPr/>
      </p:nvGrpSpPr>
      <p:grpSpPr>
        <a:xfrm>
          <a:off x="0" y="0"/>
          <a:ext cx="0" cy="0"/>
          <a:chOff x="0" y="0"/>
          <a:chExt cx="0" cy="0"/>
        </a:xfrm>
      </p:grpSpPr>
      <p:sp>
        <p:nvSpPr>
          <p:cNvPr id="44" name="© Fabio Ciravegna, University of Sheffield"/>
          <p:cNvSpPr txBox="1"/>
          <p:nvPr/>
        </p:nvSpPr>
        <p:spPr>
          <a:xfrm rot="16200000">
            <a:off x="11434386" y="7337665"/>
            <a:ext cx="2804858" cy="291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nchor="b">
            <a:spAutoFit/>
          </a:bodyPr>
          <a:lstStyle/>
          <a:p>
            <a:pPr marR="0" indent="0" defTabSz="650240">
              <a:defRPr sz="1200">
                <a:solidFill>
                  <a:srgbClr val="005493"/>
                </a:solidFill>
                <a:latin typeface="Garamond"/>
                <a:ea typeface="Garamond"/>
                <a:cs typeface="Garamond"/>
                <a:sym typeface="Garamond"/>
              </a:defRPr>
            </a:pPr>
            <a:r>
              <a:t>© </a:t>
            </a:r>
            <a:r>
              <a:rPr>
                <a:uFillTx/>
                <a:latin typeface="Helvetica Neue Light"/>
                <a:ea typeface="Helvetica Neue Light"/>
                <a:cs typeface="Helvetica Neue Light"/>
                <a:sym typeface="Helvetica Neue Light"/>
              </a:rPr>
              <a:t>Fabio Ciravegna, University of Sheffield</a:t>
            </a:r>
          </a:p>
        </p:txBody>
      </p:sp>
      <p:pic>
        <p:nvPicPr>
          <p:cNvPr id="45" name="tuoslogo_key_cmyk_hi.jpg" descr="tuoslogo_key_cmyk_hi.jpg"/>
          <p:cNvPicPr>
            <a:picLocks noChangeAspect="1"/>
          </p:cNvPicPr>
          <p:nvPr/>
        </p:nvPicPr>
        <p:blipFill>
          <a:blip r:embed="rId2"/>
          <a:stretch>
            <a:fillRect/>
          </a:stretch>
        </p:blipFill>
        <p:spPr>
          <a:xfrm>
            <a:off x="128844" y="227945"/>
            <a:ext cx="2612521" cy="1040386"/>
          </a:xfrm>
          <a:prstGeom prst="rect">
            <a:avLst/>
          </a:prstGeom>
          <a:ln w="12700">
            <a:miter lim="400000"/>
          </a:ln>
        </p:spPr>
      </p:pic>
      <p:sp>
        <p:nvSpPr>
          <p:cNvPr id="46" name="Title Text"/>
          <p:cNvSpPr txBox="1">
            <a:spLocks noGrp="1"/>
          </p:cNvSpPr>
          <p:nvPr>
            <p:ph type="title"/>
          </p:nvPr>
        </p:nvSpPr>
        <p:spPr>
          <a:xfrm>
            <a:off x="2877311" y="32511"/>
            <a:ext cx="10225026" cy="1414274"/>
          </a:xfrm>
          <a:prstGeom prst="rect">
            <a:avLst/>
          </a:prstGeom>
        </p:spPr>
        <p:txBody>
          <a:bodyPr lIns="65022" tIns="65022" rIns="65022" bIns="65022"/>
          <a:lstStyle>
            <a:lvl1pPr marL="0" marR="57798" indent="57798" defTabSz="1300480">
              <a:defRPr sz="5800">
                <a:latin typeface="Helvetica Neue"/>
                <a:ea typeface="Helvetica Neue"/>
                <a:cs typeface="Helvetica Neue"/>
                <a:sym typeface="Helvetica Neue"/>
              </a:defRPr>
            </a:lvl1pPr>
          </a:lstStyle>
          <a:p>
            <a:r>
              <a:t>Title Text</a:t>
            </a:r>
          </a:p>
        </p:txBody>
      </p:sp>
      <p:sp>
        <p:nvSpPr>
          <p:cNvPr id="47" name="Body Level One…"/>
          <p:cNvSpPr txBox="1">
            <a:spLocks noGrp="1"/>
          </p:cNvSpPr>
          <p:nvPr>
            <p:ph type="body" idx="1"/>
          </p:nvPr>
        </p:nvSpPr>
        <p:spPr>
          <a:xfrm>
            <a:off x="601472" y="1674367"/>
            <a:ext cx="11883137" cy="8014209"/>
          </a:xfrm>
          <a:prstGeom prst="rect">
            <a:avLst/>
          </a:prstGeom>
        </p:spPr>
        <p:txBody>
          <a:bodyPr lIns="65022" tIns="65022" rIns="65022" bIns="65022"/>
          <a:lstStyle>
            <a:lvl1pPr marL="469265" marR="57798" indent="-428625" defTabSz="1300480">
              <a:buSzPct val="70000"/>
              <a:buFontTx/>
              <a:defRPr sz="4000">
                <a:uFill>
                  <a:solidFill>
                    <a:srgbClr val="382982"/>
                  </a:solidFill>
                </a:uFill>
                <a:latin typeface="Helvetica Neue Light"/>
                <a:ea typeface="Helvetica Neue Light"/>
                <a:cs typeface="Helvetica Neue Light"/>
                <a:sym typeface="Helvetica Neue Light"/>
              </a:defRPr>
            </a:lvl1pPr>
            <a:lvl2pPr marL="937454" marR="57798" indent="-439615" defTabSz="1300480">
              <a:buSzPct val="70000"/>
              <a:buFontTx/>
              <a:defRPr sz="4000">
                <a:uFill>
                  <a:solidFill>
                    <a:srgbClr val="382982"/>
                  </a:solidFill>
                </a:uFill>
                <a:latin typeface="Helvetica Neue Light"/>
                <a:ea typeface="Helvetica Neue Light"/>
                <a:cs typeface="Helvetica Neue Light"/>
                <a:sym typeface="Helvetica Neue Light"/>
              </a:defRPr>
            </a:lvl2pPr>
            <a:lvl3pPr marL="1820096" marR="57798" indent="-461817" defTabSz="1300480">
              <a:buSzPct val="70000"/>
              <a:buFontTx/>
              <a:defRPr sz="4000">
                <a:uFill>
                  <a:solidFill>
                    <a:srgbClr val="382982"/>
                  </a:solidFill>
                </a:uFill>
                <a:latin typeface="Helvetica Neue Light"/>
                <a:ea typeface="Helvetica Neue Light"/>
                <a:cs typeface="Helvetica Neue Light"/>
                <a:sym typeface="Helvetica Neue Light"/>
              </a:defRPr>
            </a:lvl3pPr>
            <a:lvl4pPr marL="2516519" marR="57798" indent="-508000" defTabSz="1300480">
              <a:buSzPct val="70000"/>
              <a:buFontTx/>
              <a:defRPr sz="4000">
                <a:uFill>
                  <a:solidFill>
                    <a:srgbClr val="382982"/>
                  </a:solidFill>
                </a:uFill>
                <a:latin typeface="Helvetica Neue Light"/>
                <a:ea typeface="Helvetica Neue Light"/>
                <a:cs typeface="Helvetica Neue Light"/>
                <a:sym typeface="Helvetica Neue Light"/>
              </a:defRPr>
            </a:lvl4pPr>
            <a:lvl5pPr marL="2522582" marR="57798" indent="-653142" defTabSz="1300480">
              <a:buSzPct val="70000"/>
              <a:buFontTx/>
              <a:defRPr sz="4000">
                <a:uFill>
                  <a:solidFill>
                    <a:srgbClr val="382982"/>
                  </a:solidFill>
                </a:u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xfrm>
            <a:off x="12579394" y="9233406"/>
            <a:ext cx="453443" cy="465124"/>
          </a:xfrm>
          <a:prstGeom prst="rect">
            <a:avLst/>
          </a:prstGeom>
          <a:solidFill>
            <a:srgbClr val="0094D9"/>
          </a:solidFill>
        </p:spPr>
        <p:txBody>
          <a:bodyPr lIns="65022" tIns="65022" rIns="65022" bIns="65022"/>
          <a:lstStyle>
            <a:lvl1pPr defTabSz="650240">
              <a:defRPr sz="2200">
                <a:uFill>
                  <a:solidFill>
                    <a:srgbClr val="382982"/>
                  </a:solidFill>
                </a:u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official university template">
    <p:spTree>
      <p:nvGrpSpPr>
        <p:cNvPr id="1" name=""/>
        <p:cNvGrpSpPr/>
        <p:nvPr/>
      </p:nvGrpSpPr>
      <p:grpSpPr>
        <a:xfrm>
          <a:off x="0" y="0"/>
          <a:ext cx="0" cy="0"/>
          <a:chOff x="0" y="0"/>
          <a:chExt cx="0" cy="0"/>
        </a:xfrm>
      </p:grpSpPr>
      <p:sp>
        <p:nvSpPr>
          <p:cNvPr id="55" name="© Po Yang, University of Sheffield"/>
          <p:cNvSpPr txBox="1"/>
          <p:nvPr/>
        </p:nvSpPr>
        <p:spPr>
          <a:xfrm rot="16200000">
            <a:off x="11544998" y="7378404"/>
            <a:ext cx="2557065" cy="21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marR="0" indent="0">
              <a:defRPr sz="1400">
                <a:solidFill>
                  <a:srgbClr val="005493"/>
                </a:solidFill>
                <a:uFill>
                  <a:solidFill>
                    <a:srgbClr val="005493"/>
                  </a:solidFill>
                </a:uFill>
                <a:latin typeface="Garamond"/>
                <a:ea typeface="Garamond"/>
                <a:cs typeface="Garamond"/>
                <a:sym typeface="Garamond"/>
              </a:defRPr>
            </a:pPr>
            <a:r>
              <a:t>© </a:t>
            </a:r>
            <a:r>
              <a:rPr>
                <a:latin typeface="Helvetica Neue Light"/>
                <a:ea typeface="Helvetica Neue Light"/>
                <a:cs typeface="Helvetica Neue Light"/>
                <a:sym typeface="Helvetica Neue Light"/>
              </a:rPr>
              <a:t>Po Yang, University of Sheffield</a:t>
            </a:r>
          </a:p>
        </p:txBody>
      </p:sp>
      <p:pic>
        <p:nvPicPr>
          <p:cNvPr id="56" name="tuoslogo_key_cmyk_med.jpg" descr="tuoslogo_key_cmyk_med.jpg"/>
          <p:cNvPicPr>
            <a:picLocks noChangeAspect="1"/>
          </p:cNvPicPr>
          <p:nvPr/>
        </p:nvPicPr>
        <p:blipFill>
          <a:blip r:embed="rId2"/>
          <a:stretch>
            <a:fillRect/>
          </a:stretch>
        </p:blipFill>
        <p:spPr>
          <a:xfrm>
            <a:off x="406400" y="949960"/>
            <a:ext cx="3340100" cy="1333502"/>
          </a:xfrm>
          <a:prstGeom prst="rect">
            <a:avLst/>
          </a:prstGeom>
          <a:ln w="12700">
            <a:miter lim="400000"/>
          </a:ln>
        </p:spPr>
      </p:pic>
      <p:sp>
        <p:nvSpPr>
          <p:cNvPr id="57" name="Title Text"/>
          <p:cNvSpPr txBox="1">
            <a:spLocks noGrp="1"/>
          </p:cNvSpPr>
          <p:nvPr>
            <p:ph type="title"/>
          </p:nvPr>
        </p:nvSpPr>
        <p:spPr>
          <a:xfrm>
            <a:off x="571500" y="0"/>
            <a:ext cx="11861800" cy="4864100"/>
          </a:xfrm>
          <a:prstGeom prst="rect">
            <a:avLst/>
          </a:prstGeom>
        </p:spPr>
        <p:txBody>
          <a:bodyPr lIns="38100" tIns="38100" rIns="38100" bIns="38100" anchor="b"/>
          <a:lstStyle>
            <a:lvl1pPr marL="0" marR="0" indent="0">
              <a:lnSpc>
                <a:spcPct val="100000"/>
              </a:lnSpc>
              <a:defRPr sz="6500">
                <a:solidFill>
                  <a:srgbClr val="000000"/>
                </a:solidFill>
                <a:uFill>
                  <a:solidFill>
                    <a:srgbClr val="000000"/>
                  </a:solidFill>
                </a:uFill>
                <a:latin typeface="Helvetica Neue Light"/>
                <a:ea typeface="Helvetica Neue Light"/>
                <a:cs typeface="Helvetica Neue Light"/>
                <a:sym typeface="Helvetica Neue Light"/>
              </a:defRPr>
            </a:lvl1pPr>
          </a:lstStyle>
          <a:p>
            <a:r>
              <a:t>Title Text</a:t>
            </a:r>
          </a:p>
        </p:txBody>
      </p:sp>
      <p:sp>
        <p:nvSpPr>
          <p:cNvPr id="58" name="Body Level One…"/>
          <p:cNvSpPr txBox="1">
            <a:spLocks noGrp="1"/>
          </p:cNvSpPr>
          <p:nvPr>
            <p:ph type="body" sz="half" idx="1"/>
          </p:nvPr>
        </p:nvSpPr>
        <p:spPr>
          <a:xfrm>
            <a:off x="571500" y="5930900"/>
            <a:ext cx="11861800" cy="3822700"/>
          </a:xfrm>
          <a:prstGeom prst="rect">
            <a:avLst/>
          </a:prstGeom>
        </p:spPr>
        <p:txBody>
          <a:bodyPr lIns="38100" tIns="38100" rIns="38100" bIns="38100"/>
          <a:lstStyle>
            <a:lvl1pPr marL="341285" marR="0" indent="-341285">
              <a:spcBef>
                <a:spcPts val="0"/>
              </a:spcBef>
              <a:buSzTx/>
              <a:buFontTx/>
              <a:buNone/>
              <a:defRPr sz="2800">
                <a:latin typeface="Helvetica Neue"/>
                <a:ea typeface="Helvetica Neue"/>
                <a:cs typeface="Helvetica Neue"/>
                <a:sym typeface="Helvetica Neue"/>
              </a:defRPr>
            </a:lvl1pPr>
            <a:lvl2pPr marL="341285" marR="0" indent="115888">
              <a:spcBef>
                <a:spcPts val="0"/>
              </a:spcBef>
              <a:buSzTx/>
              <a:buFontTx/>
              <a:buNone/>
              <a:defRPr sz="2800">
                <a:latin typeface="Helvetica Neue"/>
                <a:ea typeface="Helvetica Neue"/>
                <a:cs typeface="Helvetica Neue"/>
                <a:sym typeface="Helvetica Neue"/>
              </a:defRPr>
            </a:lvl2pPr>
            <a:lvl3pPr marL="341285" marR="0" indent="573088">
              <a:spcBef>
                <a:spcPts val="0"/>
              </a:spcBef>
              <a:buSzTx/>
              <a:buFontTx/>
              <a:buNone/>
              <a:defRPr sz="2800">
                <a:latin typeface="Helvetica Neue"/>
                <a:ea typeface="Helvetica Neue"/>
                <a:cs typeface="Helvetica Neue"/>
                <a:sym typeface="Helvetica Neue"/>
              </a:defRPr>
            </a:lvl3pPr>
            <a:lvl4pPr marL="341285" marR="0" indent="1030288">
              <a:spcBef>
                <a:spcPts val="0"/>
              </a:spcBef>
              <a:buSzTx/>
              <a:buFontTx/>
              <a:buNone/>
              <a:defRPr sz="2800">
                <a:latin typeface="Helvetica Neue"/>
                <a:ea typeface="Helvetica Neue"/>
                <a:cs typeface="Helvetica Neue"/>
                <a:sym typeface="Helvetica Neue"/>
              </a:defRPr>
            </a:lvl4pPr>
            <a:lvl5pPr marL="341285" marR="0" indent="1487488">
              <a:spcBef>
                <a:spcPts val="0"/>
              </a:spcBef>
              <a:buSzTx/>
              <a:buFontTx/>
              <a:buNone/>
              <a:defRPr sz="28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59" name="Slide Number"/>
          <p:cNvSpPr txBox="1">
            <a:spLocks noGrp="1"/>
          </p:cNvSpPr>
          <p:nvPr>
            <p:ph type="sldNum" sz="quarter" idx="2"/>
          </p:nvPr>
        </p:nvSpPr>
        <p:spPr>
          <a:xfrm>
            <a:off x="6176924" y="9283700"/>
            <a:ext cx="650952" cy="671802"/>
          </a:xfrm>
          <a:prstGeom prst="rect">
            <a:avLst/>
          </a:prstGeom>
          <a:noFill/>
        </p:spPr>
        <p:txBody>
          <a:bodyPr wrap="none"/>
          <a:lstStyle>
            <a:lvl1pPr>
              <a:defRPr sz="3800">
                <a:solidFill>
                  <a:srgbClr val="000000"/>
                </a:solidFill>
                <a:uFill>
                  <a:solidFill>
                    <a:srgbClr val="000000"/>
                  </a:solidFill>
                </a:u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 official uni template ">
    <p:spTree>
      <p:nvGrpSpPr>
        <p:cNvPr id="1" name=""/>
        <p:cNvGrpSpPr/>
        <p:nvPr/>
      </p:nvGrpSpPr>
      <p:grpSpPr>
        <a:xfrm>
          <a:off x="0" y="0"/>
          <a:ext cx="0" cy="0"/>
          <a:chOff x="0" y="0"/>
          <a:chExt cx="0" cy="0"/>
        </a:xfrm>
      </p:grpSpPr>
      <p:sp>
        <p:nvSpPr>
          <p:cNvPr id="66" name="© Po Yang, University of Sheffield"/>
          <p:cNvSpPr txBox="1"/>
          <p:nvPr/>
        </p:nvSpPr>
        <p:spPr>
          <a:xfrm rot="16200000">
            <a:off x="11506897" y="7340286"/>
            <a:ext cx="2633264" cy="29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b">
            <a:spAutoFit/>
          </a:bodyPr>
          <a:lstStyle/>
          <a:p>
            <a:pPr marR="0" indent="0">
              <a:defRPr sz="1400">
                <a:solidFill>
                  <a:srgbClr val="005493"/>
                </a:solidFill>
                <a:uFill>
                  <a:solidFill>
                    <a:srgbClr val="005493"/>
                  </a:solidFill>
                </a:uFill>
                <a:latin typeface="Garamond"/>
                <a:ea typeface="Garamond"/>
                <a:cs typeface="Garamond"/>
                <a:sym typeface="Garamond"/>
              </a:defRPr>
            </a:pPr>
            <a:r>
              <a:t>© </a:t>
            </a:r>
            <a:r>
              <a:rPr>
                <a:latin typeface="Helvetica Neue Light"/>
                <a:ea typeface="Helvetica Neue Light"/>
                <a:cs typeface="Helvetica Neue Light"/>
                <a:sym typeface="Helvetica Neue Light"/>
              </a:rPr>
              <a:t>Po Yang, University of Sheffield</a:t>
            </a:r>
          </a:p>
        </p:txBody>
      </p:sp>
      <p:pic>
        <p:nvPicPr>
          <p:cNvPr id="67" name="tuoslogo_key_cmyk_med.jpg" descr="tuoslogo_key_cmyk_med.jpg"/>
          <p:cNvPicPr>
            <a:picLocks noChangeAspect="1"/>
          </p:cNvPicPr>
          <p:nvPr/>
        </p:nvPicPr>
        <p:blipFill>
          <a:blip r:embed="rId2"/>
          <a:stretch>
            <a:fillRect/>
          </a:stretch>
        </p:blipFill>
        <p:spPr>
          <a:xfrm>
            <a:off x="165100" y="213358"/>
            <a:ext cx="3187701" cy="1272659"/>
          </a:xfrm>
          <a:prstGeom prst="rect">
            <a:avLst/>
          </a:prstGeom>
          <a:ln w="12700">
            <a:miter lim="400000"/>
          </a:ln>
        </p:spPr>
      </p:pic>
      <p:sp>
        <p:nvSpPr>
          <p:cNvPr id="68" name="Title Text"/>
          <p:cNvSpPr txBox="1">
            <a:spLocks noGrp="1"/>
          </p:cNvSpPr>
          <p:nvPr>
            <p:ph type="title"/>
          </p:nvPr>
        </p:nvSpPr>
        <p:spPr>
          <a:prstGeom prst="rect">
            <a:avLst/>
          </a:prstGeom>
        </p:spPr>
        <p:txBody>
          <a:bodyPr/>
          <a:lstStyle/>
          <a:p>
            <a:r>
              <a:t>Title Text</a:t>
            </a:r>
          </a:p>
        </p:txBody>
      </p:sp>
      <p:sp>
        <p:nvSpPr>
          <p:cNvPr id="69" name="Body Level One…"/>
          <p:cNvSpPr txBox="1">
            <a:spLocks noGrp="1"/>
          </p:cNvSpPr>
          <p:nvPr>
            <p:ph type="body" idx="1"/>
          </p:nvPr>
        </p:nvSpPr>
        <p:spPr>
          <a:prstGeom prst="rect">
            <a:avLst/>
          </a:prstGeom>
        </p:spPr>
        <p:txBody>
          <a:bodyPr/>
          <a:lstStyle>
            <a:lvl1pPr marL="380961" indent="-341310"/>
            <a:lvl2pPr marL="805431" indent="-359381"/>
            <a:lvl3pPr marL="1668266" indent="-361790"/>
            <a:lvl4pPr marL="2364079" indent="-406729"/>
            <a:lvl5pPr marL="2305725" indent="-488075"/>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12578949" y="9232900"/>
            <a:ext cx="453239" cy="461366"/>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official university template">
    <p:spTree>
      <p:nvGrpSpPr>
        <p:cNvPr id="1" name=""/>
        <p:cNvGrpSpPr/>
        <p:nvPr/>
      </p:nvGrpSpPr>
      <p:grpSpPr>
        <a:xfrm>
          <a:off x="0" y="0"/>
          <a:ext cx="0" cy="0"/>
          <a:chOff x="0" y="0"/>
          <a:chExt cx="0" cy="0"/>
        </a:xfrm>
      </p:grpSpPr>
      <p:sp>
        <p:nvSpPr>
          <p:cNvPr id="77" name="© Po Yang, University of Sheffield"/>
          <p:cNvSpPr txBox="1"/>
          <p:nvPr/>
        </p:nvSpPr>
        <p:spPr>
          <a:xfrm rot="16200000">
            <a:off x="11544998" y="7378404"/>
            <a:ext cx="2557065" cy="21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p>
            <a:pPr marR="0" indent="0">
              <a:defRPr sz="1400">
                <a:solidFill>
                  <a:srgbClr val="005493"/>
                </a:solidFill>
                <a:uFill>
                  <a:solidFill>
                    <a:srgbClr val="005493"/>
                  </a:solidFill>
                </a:uFill>
                <a:latin typeface="Garamond"/>
                <a:ea typeface="Garamond"/>
                <a:cs typeface="Garamond"/>
                <a:sym typeface="Garamond"/>
              </a:defRPr>
            </a:pPr>
            <a:r>
              <a:t>© </a:t>
            </a:r>
            <a:r>
              <a:rPr>
                <a:latin typeface="Helvetica Neue Light"/>
                <a:ea typeface="Helvetica Neue Light"/>
                <a:cs typeface="Helvetica Neue Light"/>
                <a:sym typeface="Helvetica Neue Light"/>
              </a:rPr>
              <a:t>Po Yang, University of Sheffield</a:t>
            </a:r>
          </a:p>
        </p:txBody>
      </p:sp>
      <p:pic>
        <p:nvPicPr>
          <p:cNvPr id="78" name="tuoslogo_key_cmyk_med.jpg" descr="tuoslogo_key_cmyk_med.jpg"/>
          <p:cNvPicPr>
            <a:picLocks noChangeAspect="1"/>
          </p:cNvPicPr>
          <p:nvPr/>
        </p:nvPicPr>
        <p:blipFill>
          <a:blip r:embed="rId2"/>
          <a:stretch>
            <a:fillRect/>
          </a:stretch>
        </p:blipFill>
        <p:spPr>
          <a:xfrm>
            <a:off x="406400" y="949960"/>
            <a:ext cx="3340100" cy="1333502"/>
          </a:xfrm>
          <a:prstGeom prst="rect">
            <a:avLst/>
          </a:prstGeom>
          <a:ln w="12700">
            <a:miter lim="400000"/>
          </a:ln>
        </p:spPr>
      </p:pic>
      <p:sp>
        <p:nvSpPr>
          <p:cNvPr id="79" name="Title Text"/>
          <p:cNvSpPr txBox="1">
            <a:spLocks noGrp="1"/>
          </p:cNvSpPr>
          <p:nvPr>
            <p:ph type="title"/>
          </p:nvPr>
        </p:nvSpPr>
        <p:spPr>
          <a:xfrm>
            <a:off x="571500" y="0"/>
            <a:ext cx="11861800" cy="4864100"/>
          </a:xfrm>
          <a:prstGeom prst="rect">
            <a:avLst/>
          </a:prstGeom>
        </p:spPr>
        <p:txBody>
          <a:bodyPr lIns="38100" tIns="38100" rIns="38100" bIns="38100" anchor="b"/>
          <a:lstStyle>
            <a:lvl1pPr marL="0" marR="0" indent="0">
              <a:lnSpc>
                <a:spcPct val="100000"/>
              </a:lnSpc>
              <a:defRPr sz="6500">
                <a:solidFill>
                  <a:srgbClr val="000000"/>
                </a:solidFill>
                <a:uFill>
                  <a:solidFill>
                    <a:srgbClr val="000000"/>
                  </a:solidFill>
                </a:uFill>
                <a:latin typeface="Helvetica Neue Light"/>
                <a:ea typeface="Helvetica Neue Light"/>
                <a:cs typeface="Helvetica Neue Light"/>
                <a:sym typeface="Helvetica Neue Light"/>
              </a:defRPr>
            </a:lvl1pPr>
          </a:lstStyle>
          <a:p>
            <a:r>
              <a:t>Title Text</a:t>
            </a:r>
          </a:p>
        </p:txBody>
      </p:sp>
      <p:sp>
        <p:nvSpPr>
          <p:cNvPr id="80" name="Body Level One…"/>
          <p:cNvSpPr txBox="1">
            <a:spLocks noGrp="1"/>
          </p:cNvSpPr>
          <p:nvPr>
            <p:ph type="body" sz="half" idx="1"/>
          </p:nvPr>
        </p:nvSpPr>
        <p:spPr>
          <a:xfrm>
            <a:off x="571500" y="5930900"/>
            <a:ext cx="11861800" cy="3822700"/>
          </a:xfrm>
          <a:prstGeom prst="rect">
            <a:avLst/>
          </a:prstGeom>
        </p:spPr>
        <p:txBody>
          <a:bodyPr lIns="38100" tIns="38100" rIns="38100" bIns="38100"/>
          <a:lstStyle>
            <a:lvl1pPr marL="341285" marR="0" indent="-341285">
              <a:spcBef>
                <a:spcPts val="0"/>
              </a:spcBef>
              <a:buSzTx/>
              <a:buFontTx/>
              <a:buNone/>
              <a:defRPr sz="2800">
                <a:latin typeface="Helvetica Neue"/>
                <a:ea typeface="Helvetica Neue"/>
                <a:cs typeface="Helvetica Neue"/>
                <a:sym typeface="Helvetica Neue"/>
              </a:defRPr>
            </a:lvl1pPr>
            <a:lvl2pPr marL="341285" marR="0" indent="115888">
              <a:spcBef>
                <a:spcPts val="0"/>
              </a:spcBef>
              <a:buSzTx/>
              <a:buFontTx/>
              <a:buNone/>
              <a:defRPr sz="2800">
                <a:latin typeface="Helvetica Neue"/>
                <a:ea typeface="Helvetica Neue"/>
                <a:cs typeface="Helvetica Neue"/>
                <a:sym typeface="Helvetica Neue"/>
              </a:defRPr>
            </a:lvl2pPr>
            <a:lvl3pPr marL="341285" marR="0" indent="573088">
              <a:spcBef>
                <a:spcPts val="0"/>
              </a:spcBef>
              <a:buSzTx/>
              <a:buFontTx/>
              <a:buNone/>
              <a:defRPr sz="2800">
                <a:latin typeface="Helvetica Neue"/>
                <a:ea typeface="Helvetica Neue"/>
                <a:cs typeface="Helvetica Neue"/>
                <a:sym typeface="Helvetica Neue"/>
              </a:defRPr>
            </a:lvl3pPr>
            <a:lvl4pPr marL="341285" marR="0" indent="1030288">
              <a:spcBef>
                <a:spcPts val="0"/>
              </a:spcBef>
              <a:buSzTx/>
              <a:buFontTx/>
              <a:buNone/>
              <a:defRPr sz="2800">
                <a:latin typeface="Helvetica Neue"/>
                <a:ea typeface="Helvetica Neue"/>
                <a:cs typeface="Helvetica Neue"/>
                <a:sym typeface="Helvetica Neue"/>
              </a:defRPr>
            </a:lvl4pPr>
            <a:lvl5pPr marL="341285" marR="0" indent="1487488">
              <a:spcBef>
                <a:spcPts val="0"/>
              </a:spcBef>
              <a:buSzTx/>
              <a:buFontTx/>
              <a:buNone/>
              <a:defRPr sz="28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6176924" y="9283700"/>
            <a:ext cx="650952" cy="671802"/>
          </a:xfrm>
          <a:prstGeom prst="rect">
            <a:avLst/>
          </a:prstGeom>
          <a:noFill/>
        </p:spPr>
        <p:txBody>
          <a:bodyPr wrap="none"/>
          <a:lstStyle>
            <a:lvl1pPr>
              <a:defRPr sz="3800">
                <a:solidFill>
                  <a:srgbClr val="000000"/>
                </a:solidFill>
                <a:uFill>
                  <a:solidFill>
                    <a:srgbClr val="000000"/>
                  </a:solidFill>
                </a:u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 official uni template ">
    <p:spTree>
      <p:nvGrpSpPr>
        <p:cNvPr id="1" name=""/>
        <p:cNvGrpSpPr/>
        <p:nvPr/>
      </p:nvGrpSpPr>
      <p:grpSpPr>
        <a:xfrm>
          <a:off x="0" y="0"/>
          <a:ext cx="0" cy="0"/>
          <a:chOff x="0" y="0"/>
          <a:chExt cx="0" cy="0"/>
        </a:xfrm>
      </p:grpSpPr>
      <p:sp>
        <p:nvSpPr>
          <p:cNvPr id="88" name="© Po Yang, University of Sheffield"/>
          <p:cNvSpPr txBox="1"/>
          <p:nvPr/>
        </p:nvSpPr>
        <p:spPr>
          <a:xfrm rot="16200000">
            <a:off x="11506898" y="7340304"/>
            <a:ext cx="2633265" cy="29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b">
            <a:spAutoFit/>
          </a:bodyPr>
          <a:lstStyle/>
          <a:p>
            <a:pPr marR="0" indent="0">
              <a:defRPr sz="1400">
                <a:solidFill>
                  <a:srgbClr val="005493"/>
                </a:solidFill>
                <a:uFill>
                  <a:solidFill>
                    <a:srgbClr val="005493"/>
                  </a:solidFill>
                </a:uFill>
                <a:latin typeface="Garamond"/>
                <a:ea typeface="Garamond"/>
                <a:cs typeface="Garamond"/>
                <a:sym typeface="Garamond"/>
              </a:defRPr>
            </a:pPr>
            <a:r>
              <a:t>© </a:t>
            </a:r>
            <a:r>
              <a:rPr>
                <a:latin typeface="Helvetica Neue Light"/>
                <a:ea typeface="Helvetica Neue Light"/>
                <a:cs typeface="Helvetica Neue Light"/>
                <a:sym typeface="Helvetica Neue Light"/>
              </a:rPr>
              <a:t>Po Yang, University of Sheffield</a:t>
            </a:r>
          </a:p>
        </p:txBody>
      </p:sp>
      <p:pic>
        <p:nvPicPr>
          <p:cNvPr id="89" name="tuoslogo_key_cmyk_med.jpg" descr="tuoslogo_key_cmyk_med.jpg"/>
          <p:cNvPicPr>
            <a:picLocks noChangeAspect="1"/>
          </p:cNvPicPr>
          <p:nvPr/>
        </p:nvPicPr>
        <p:blipFill>
          <a:blip r:embed="rId2"/>
          <a:stretch>
            <a:fillRect/>
          </a:stretch>
        </p:blipFill>
        <p:spPr>
          <a:xfrm>
            <a:off x="165100" y="213359"/>
            <a:ext cx="3187700" cy="1272658"/>
          </a:xfrm>
          <a:prstGeom prst="rect">
            <a:avLst/>
          </a:prstGeom>
          <a:ln w="12700">
            <a:miter lim="400000"/>
          </a:ln>
        </p:spPr>
      </p:pic>
      <p:sp>
        <p:nvSpPr>
          <p:cNvPr id="90" name="Title Text"/>
          <p:cNvSpPr txBox="1">
            <a:spLocks noGrp="1"/>
          </p:cNvSpPr>
          <p:nvPr>
            <p:ph type="title"/>
          </p:nvPr>
        </p:nvSpPr>
        <p:spPr>
          <a:prstGeom prst="rect">
            <a:avLst/>
          </a:prstGeom>
        </p:spPr>
        <p:txBody>
          <a:bodyPr/>
          <a:lstStyle/>
          <a:p>
            <a:r>
              <a:t>Title Text</a:t>
            </a:r>
          </a:p>
        </p:txBody>
      </p:sp>
      <p:sp>
        <p:nvSpPr>
          <p:cNvPr id="91" name="Body Level One…"/>
          <p:cNvSpPr txBox="1">
            <a:spLocks noGrp="1"/>
          </p:cNvSpPr>
          <p:nvPr>
            <p:ph type="body" idx="1"/>
          </p:nvPr>
        </p:nvSpPr>
        <p:spPr>
          <a:prstGeom prst="rect">
            <a:avLst/>
          </a:prstGeom>
        </p:spPr>
        <p:txBody>
          <a:bodyPr/>
          <a:lstStyle>
            <a:lvl1pPr>
              <a:buClr>
                <a:srgbClr val="000000"/>
              </a:buClr>
            </a:lvl1pPr>
            <a:lvl2pPr>
              <a:buClr>
                <a:srgbClr val="000000"/>
              </a:buClr>
            </a:lvl2pPr>
            <a:lvl3pPr>
              <a:buClr>
                <a:srgbClr val="000000"/>
              </a:buClr>
            </a:lvl3pPr>
            <a:lvl4pPr>
              <a:buClr>
                <a:srgbClr val="000000"/>
              </a:buClr>
            </a:lvl4pPr>
            <a:lvl5pPr>
              <a:buClr>
                <a:srgbClr val="000000"/>
              </a:buClr>
            </a:lvl5pPr>
          </a:lstStyle>
          <a:p>
            <a:r>
              <a:t>Body Level One</a:t>
            </a:r>
          </a:p>
          <a:p>
            <a:pPr lvl="1"/>
            <a:r>
              <a:t>Body Level Two</a:t>
            </a:r>
          </a:p>
          <a:p>
            <a:pPr lvl="2"/>
            <a:r>
              <a:t>Body Level Three</a:t>
            </a:r>
          </a:p>
          <a:p>
            <a:pPr lvl="3"/>
            <a:r>
              <a:t>Body Level Four</a:t>
            </a:r>
          </a:p>
          <a:p>
            <a:pPr lvl="4"/>
            <a:r>
              <a:t>Body Level Five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1_Default Design copy 10">
    <p:spTree>
      <p:nvGrpSpPr>
        <p:cNvPr id="1" name=""/>
        <p:cNvGrpSpPr/>
        <p:nvPr/>
      </p:nvGrpSpPr>
      <p:grpSpPr>
        <a:xfrm>
          <a:off x="0" y="0"/>
          <a:ext cx="0" cy="0"/>
          <a:chOff x="0" y="0"/>
          <a:chExt cx="0" cy="0"/>
        </a:xfrm>
      </p:grpSpPr>
      <p:pic>
        <p:nvPicPr>
          <p:cNvPr id="99" name="image.jpg" descr="image.jpg"/>
          <p:cNvPicPr>
            <a:picLocks noChangeAspect="1"/>
          </p:cNvPicPr>
          <p:nvPr/>
        </p:nvPicPr>
        <p:blipFill>
          <a:blip r:embed="rId2"/>
          <a:stretch>
            <a:fillRect/>
          </a:stretch>
        </p:blipFill>
        <p:spPr>
          <a:xfrm>
            <a:off x="-617728" y="211327"/>
            <a:ext cx="3446272" cy="1040387"/>
          </a:xfrm>
          <a:prstGeom prst="rect">
            <a:avLst/>
          </a:prstGeom>
          <a:ln w="12700">
            <a:miter lim="400000"/>
          </a:ln>
        </p:spPr>
      </p:pic>
      <p:sp>
        <p:nvSpPr>
          <p:cNvPr id="100" name="© Po Yang, University of Sheffield"/>
          <p:cNvSpPr txBox="1"/>
          <p:nvPr/>
        </p:nvSpPr>
        <p:spPr>
          <a:xfrm rot="16200000">
            <a:off x="11691256" y="7337665"/>
            <a:ext cx="2291118" cy="291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nchor="b">
            <a:spAutoFit/>
          </a:bodyPr>
          <a:lstStyle/>
          <a:p>
            <a:pPr marR="0" indent="0" defTabSz="650240">
              <a:defRPr sz="1200">
                <a:solidFill>
                  <a:srgbClr val="005493"/>
                </a:solidFill>
                <a:latin typeface="Garamond"/>
                <a:ea typeface="Garamond"/>
                <a:cs typeface="Garamond"/>
                <a:sym typeface="Garamond"/>
              </a:defRPr>
            </a:pPr>
            <a:r>
              <a:t>© </a:t>
            </a:r>
            <a:r>
              <a:rPr>
                <a:uFillTx/>
                <a:latin typeface="Helvetica Neue Light"/>
                <a:ea typeface="Helvetica Neue Light"/>
                <a:cs typeface="Helvetica Neue Light"/>
                <a:sym typeface="Helvetica Neue Light"/>
              </a:rPr>
              <a:t>Po Yang, University of Sheffield</a:t>
            </a:r>
          </a:p>
        </p:txBody>
      </p:sp>
      <p:sp>
        <p:nvSpPr>
          <p:cNvPr id="101" name="Title Text"/>
          <p:cNvSpPr txBox="1">
            <a:spLocks noGrp="1"/>
          </p:cNvSpPr>
          <p:nvPr>
            <p:ph type="title"/>
          </p:nvPr>
        </p:nvSpPr>
        <p:spPr>
          <a:xfrm>
            <a:off x="2877311" y="32511"/>
            <a:ext cx="10225026" cy="1414274"/>
          </a:xfrm>
          <a:prstGeom prst="rect">
            <a:avLst/>
          </a:prstGeom>
        </p:spPr>
        <p:txBody>
          <a:bodyPr lIns="65022" tIns="65022" rIns="65022" bIns="65022"/>
          <a:lstStyle>
            <a:lvl1pPr marL="0" marR="57798" indent="57798" defTabSz="1300480">
              <a:defRPr sz="5800">
                <a:latin typeface="Helvetica Neue"/>
                <a:ea typeface="Helvetica Neue"/>
                <a:cs typeface="Helvetica Neue"/>
                <a:sym typeface="Helvetica Neue"/>
              </a:defRPr>
            </a:lvl1pPr>
          </a:lstStyle>
          <a:p>
            <a:r>
              <a:t>Title Text</a:t>
            </a:r>
          </a:p>
        </p:txBody>
      </p:sp>
      <p:sp>
        <p:nvSpPr>
          <p:cNvPr id="102" name="Body Level One…"/>
          <p:cNvSpPr txBox="1">
            <a:spLocks noGrp="1"/>
          </p:cNvSpPr>
          <p:nvPr>
            <p:ph type="body" idx="1"/>
          </p:nvPr>
        </p:nvSpPr>
        <p:spPr>
          <a:xfrm>
            <a:off x="601472" y="1674367"/>
            <a:ext cx="11883137" cy="8014209"/>
          </a:xfrm>
          <a:prstGeom prst="rect">
            <a:avLst/>
          </a:prstGeom>
        </p:spPr>
        <p:txBody>
          <a:bodyPr lIns="65022" tIns="65022" rIns="65022" bIns="65022"/>
          <a:lstStyle>
            <a:lvl1pPr marL="469265" marR="57798" indent="-428625" defTabSz="1300480">
              <a:buSzPct val="70000"/>
              <a:buFontTx/>
              <a:defRPr sz="4000">
                <a:uFill>
                  <a:solidFill>
                    <a:srgbClr val="382982"/>
                  </a:solidFill>
                </a:uFill>
                <a:latin typeface="Helvetica Neue Light"/>
                <a:ea typeface="Helvetica Neue Light"/>
                <a:cs typeface="Helvetica Neue Light"/>
                <a:sym typeface="Helvetica Neue Light"/>
              </a:defRPr>
            </a:lvl1pPr>
            <a:lvl2pPr marL="937454" marR="57798" indent="-439615" defTabSz="1300480">
              <a:buSzPct val="70000"/>
              <a:buFontTx/>
              <a:defRPr sz="4000">
                <a:uFill>
                  <a:solidFill>
                    <a:srgbClr val="382982"/>
                  </a:solidFill>
                </a:uFill>
                <a:latin typeface="Helvetica Neue Light"/>
                <a:ea typeface="Helvetica Neue Light"/>
                <a:cs typeface="Helvetica Neue Light"/>
                <a:sym typeface="Helvetica Neue Light"/>
              </a:defRPr>
            </a:lvl2pPr>
            <a:lvl3pPr marL="1820096" marR="57798" indent="-461817" defTabSz="1300480">
              <a:buSzPct val="70000"/>
              <a:buFontTx/>
              <a:defRPr sz="4000">
                <a:uFill>
                  <a:solidFill>
                    <a:srgbClr val="382982"/>
                  </a:solidFill>
                </a:uFill>
                <a:latin typeface="Helvetica Neue Light"/>
                <a:ea typeface="Helvetica Neue Light"/>
                <a:cs typeface="Helvetica Neue Light"/>
                <a:sym typeface="Helvetica Neue Light"/>
              </a:defRPr>
            </a:lvl3pPr>
            <a:lvl4pPr marL="2516519" marR="57798" indent="-508000" defTabSz="1300480">
              <a:buSzPct val="70000"/>
              <a:buFontTx/>
              <a:defRPr sz="4000">
                <a:uFill>
                  <a:solidFill>
                    <a:srgbClr val="382982"/>
                  </a:solidFill>
                </a:uFill>
                <a:latin typeface="Helvetica Neue Light"/>
                <a:ea typeface="Helvetica Neue Light"/>
                <a:cs typeface="Helvetica Neue Light"/>
                <a:sym typeface="Helvetica Neue Light"/>
              </a:defRPr>
            </a:lvl4pPr>
            <a:lvl5pPr marL="2522582" marR="57798" indent="-653142" defTabSz="1300480">
              <a:buSzPct val="70000"/>
              <a:buFontTx/>
              <a:defRPr sz="4000">
                <a:uFill>
                  <a:solidFill>
                    <a:srgbClr val="382982"/>
                  </a:solidFill>
                </a:u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xfrm>
            <a:off x="12579394" y="9233406"/>
            <a:ext cx="453443" cy="465124"/>
          </a:xfrm>
          <a:prstGeom prst="rect">
            <a:avLst/>
          </a:prstGeom>
          <a:solidFill>
            <a:srgbClr val="0094D9"/>
          </a:solidFill>
        </p:spPr>
        <p:txBody>
          <a:bodyPr lIns="65022" tIns="65022" rIns="65022" bIns="65022"/>
          <a:lstStyle>
            <a:lvl1pPr defTabSz="650240">
              <a:defRPr sz="2200">
                <a:uFill>
                  <a:solidFill>
                    <a:srgbClr val="382982"/>
                  </a:solidFill>
                </a:u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 Po Yang, University of Sheffield"/>
          <p:cNvSpPr txBox="1"/>
          <p:nvPr/>
        </p:nvSpPr>
        <p:spPr>
          <a:xfrm rot="16200000">
            <a:off x="11506898" y="7340304"/>
            <a:ext cx="2633265" cy="29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b">
            <a:spAutoFit/>
          </a:bodyPr>
          <a:lstStyle/>
          <a:p>
            <a:pPr marR="0" indent="0">
              <a:defRPr sz="1400">
                <a:solidFill>
                  <a:srgbClr val="005493"/>
                </a:solidFill>
                <a:uFill>
                  <a:solidFill>
                    <a:srgbClr val="005493"/>
                  </a:solidFill>
                </a:uFill>
                <a:latin typeface="Garamond"/>
                <a:ea typeface="Garamond"/>
                <a:cs typeface="Garamond"/>
                <a:sym typeface="Garamond"/>
              </a:defRPr>
            </a:pPr>
            <a:r>
              <a:t>© </a:t>
            </a:r>
            <a:r>
              <a:rPr>
                <a:latin typeface="Helvetica Neue Light"/>
                <a:ea typeface="Helvetica Neue Light"/>
                <a:cs typeface="Helvetica Neue Light"/>
                <a:sym typeface="Helvetica Neue Light"/>
              </a:rPr>
              <a:t>Po Yang, University of Sheffield</a:t>
            </a:r>
          </a:p>
        </p:txBody>
      </p:sp>
      <p:pic>
        <p:nvPicPr>
          <p:cNvPr id="3" name="tuoslogo_key_cmyk_med.jpg" descr="tuoslogo_key_cmyk_med.jpg"/>
          <p:cNvPicPr>
            <a:picLocks noChangeAspect="1"/>
          </p:cNvPicPr>
          <p:nvPr/>
        </p:nvPicPr>
        <p:blipFill>
          <a:blip r:embed="rId13"/>
          <a:stretch>
            <a:fillRect/>
          </a:stretch>
        </p:blipFill>
        <p:spPr>
          <a:xfrm>
            <a:off x="165100" y="213359"/>
            <a:ext cx="3187701" cy="1272658"/>
          </a:xfrm>
          <a:prstGeom prst="rect">
            <a:avLst/>
          </a:prstGeom>
          <a:ln w="12700">
            <a:miter lim="400000"/>
          </a:ln>
        </p:spPr>
      </p:pic>
      <p:sp>
        <p:nvSpPr>
          <p:cNvPr id="4" name="Title Text"/>
          <p:cNvSpPr txBox="1">
            <a:spLocks noGrp="1"/>
          </p:cNvSpPr>
          <p:nvPr>
            <p:ph type="title"/>
          </p:nvPr>
        </p:nvSpPr>
        <p:spPr>
          <a:xfrm>
            <a:off x="3429000" y="215900"/>
            <a:ext cx="9677400" cy="127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5" name="Body Level One…"/>
          <p:cNvSpPr txBox="1">
            <a:spLocks noGrp="1"/>
          </p:cNvSpPr>
          <p:nvPr>
            <p:ph type="body" idx="1"/>
          </p:nvPr>
        </p:nvSpPr>
        <p:spPr>
          <a:xfrm>
            <a:off x="596900" y="1676400"/>
            <a:ext cx="11887200" cy="807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12578949" y="9232900"/>
            <a:ext cx="453240" cy="461366"/>
          </a:xfrm>
          <a:prstGeom prst="rect">
            <a:avLst/>
          </a:prstGeom>
          <a:solidFill>
            <a:srgbClr val="0093DF"/>
          </a:solidFill>
          <a:ln w="12700">
            <a:miter lim="400000"/>
          </a:ln>
        </p:spPr>
        <p:txBody>
          <a:bodyPr lIns="50800" tIns="50800" rIns="50800" bIns="50800">
            <a:spAutoFit/>
          </a:bodyPr>
          <a:lstStyle>
            <a:lvl1pPr marR="0" indent="0" defTabSz="584200">
              <a:defRPr sz="2400">
                <a:solidFill>
                  <a:srgbClr val="FFFFFF"/>
                </a:solidFill>
                <a:uFill>
                  <a:solidFill>
                    <a:srgbClr val="FFFFFF"/>
                  </a:solidFill>
                </a:u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6312" marR="57725" indent="-6312" algn="l" defTabSz="914400" rtl="0" latinLnBrk="0">
        <a:lnSpc>
          <a:spcPct val="83000"/>
        </a:lnSpc>
        <a:spcBef>
          <a:spcPts val="0"/>
        </a:spcBef>
        <a:spcAft>
          <a:spcPts val="0"/>
        </a:spcAft>
        <a:buClrTx/>
        <a:buSzTx/>
        <a:buFontTx/>
        <a:buNone/>
        <a:tabLst/>
        <a:defRPr sz="6000" b="0" i="0" u="none" strike="noStrike" cap="none" spc="0" baseline="0">
          <a:ln>
            <a:noFill/>
          </a:ln>
          <a:solidFill>
            <a:srgbClr val="382982"/>
          </a:solidFill>
          <a:uFill>
            <a:solidFill>
              <a:srgbClr val="382982"/>
            </a:solidFill>
          </a:uFill>
          <a:latin typeface="Century Gothic"/>
          <a:ea typeface="Century Gothic"/>
          <a:cs typeface="Century Gothic"/>
          <a:sym typeface="Century Gothic"/>
        </a:defRPr>
      </a:lvl1pPr>
      <a:lvl2pPr marL="6312" marR="57725" indent="-6312" algn="l" defTabSz="914400" rtl="0" latinLnBrk="0">
        <a:lnSpc>
          <a:spcPct val="83000"/>
        </a:lnSpc>
        <a:spcBef>
          <a:spcPts val="0"/>
        </a:spcBef>
        <a:spcAft>
          <a:spcPts val="0"/>
        </a:spcAft>
        <a:buClrTx/>
        <a:buSzTx/>
        <a:buFontTx/>
        <a:buNone/>
        <a:tabLst/>
        <a:defRPr sz="6000" b="0" i="0" u="none" strike="noStrike" cap="none" spc="0" baseline="0">
          <a:ln>
            <a:noFill/>
          </a:ln>
          <a:solidFill>
            <a:srgbClr val="382982"/>
          </a:solidFill>
          <a:uFill>
            <a:solidFill>
              <a:srgbClr val="382982"/>
            </a:solidFill>
          </a:uFill>
          <a:latin typeface="Century Gothic"/>
          <a:ea typeface="Century Gothic"/>
          <a:cs typeface="Century Gothic"/>
          <a:sym typeface="Century Gothic"/>
        </a:defRPr>
      </a:lvl2pPr>
      <a:lvl3pPr marL="6312" marR="57725" indent="-6312" algn="l" defTabSz="914400" rtl="0" latinLnBrk="0">
        <a:lnSpc>
          <a:spcPct val="83000"/>
        </a:lnSpc>
        <a:spcBef>
          <a:spcPts val="0"/>
        </a:spcBef>
        <a:spcAft>
          <a:spcPts val="0"/>
        </a:spcAft>
        <a:buClrTx/>
        <a:buSzTx/>
        <a:buFontTx/>
        <a:buNone/>
        <a:tabLst/>
        <a:defRPr sz="6000" b="0" i="0" u="none" strike="noStrike" cap="none" spc="0" baseline="0">
          <a:ln>
            <a:noFill/>
          </a:ln>
          <a:solidFill>
            <a:srgbClr val="382982"/>
          </a:solidFill>
          <a:uFill>
            <a:solidFill>
              <a:srgbClr val="382982"/>
            </a:solidFill>
          </a:uFill>
          <a:latin typeface="Century Gothic"/>
          <a:ea typeface="Century Gothic"/>
          <a:cs typeface="Century Gothic"/>
          <a:sym typeface="Century Gothic"/>
        </a:defRPr>
      </a:lvl3pPr>
      <a:lvl4pPr marL="6312" marR="57725" indent="-6312" algn="l" defTabSz="914400" rtl="0" latinLnBrk="0">
        <a:lnSpc>
          <a:spcPct val="83000"/>
        </a:lnSpc>
        <a:spcBef>
          <a:spcPts val="0"/>
        </a:spcBef>
        <a:spcAft>
          <a:spcPts val="0"/>
        </a:spcAft>
        <a:buClrTx/>
        <a:buSzTx/>
        <a:buFontTx/>
        <a:buNone/>
        <a:tabLst/>
        <a:defRPr sz="6000" b="0" i="0" u="none" strike="noStrike" cap="none" spc="0" baseline="0">
          <a:ln>
            <a:noFill/>
          </a:ln>
          <a:solidFill>
            <a:srgbClr val="382982"/>
          </a:solidFill>
          <a:uFill>
            <a:solidFill>
              <a:srgbClr val="382982"/>
            </a:solidFill>
          </a:uFill>
          <a:latin typeface="Century Gothic"/>
          <a:ea typeface="Century Gothic"/>
          <a:cs typeface="Century Gothic"/>
          <a:sym typeface="Century Gothic"/>
        </a:defRPr>
      </a:lvl4pPr>
      <a:lvl5pPr marL="6312" marR="57725" indent="-6312" algn="l" defTabSz="914400" rtl="0" latinLnBrk="0">
        <a:lnSpc>
          <a:spcPct val="83000"/>
        </a:lnSpc>
        <a:spcBef>
          <a:spcPts val="0"/>
        </a:spcBef>
        <a:spcAft>
          <a:spcPts val="0"/>
        </a:spcAft>
        <a:buClrTx/>
        <a:buSzTx/>
        <a:buFontTx/>
        <a:buNone/>
        <a:tabLst/>
        <a:defRPr sz="6000" b="0" i="0" u="none" strike="noStrike" cap="none" spc="0" baseline="0">
          <a:ln>
            <a:noFill/>
          </a:ln>
          <a:solidFill>
            <a:srgbClr val="382982"/>
          </a:solidFill>
          <a:uFill>
            <a:solidFill>
              <a:srgbClr val="382982"/>
            </a:solidFill>
          </a:uFill>
          <a:latin typeface="Century Gothic"/>
          <a:ea typeface="Century Gothic"/>
          <a:cs typeface="Century Gothic"/>
          <a:sym typeface="Century Gothic"/>
        </a:defRPr>
      </a:lvl5pPr>
      <a:lvl6pPr marL="6312" marR="57725" indent="-6312" algn="l" defTabSz="914400" rtl="0" latinLnBrk="0">
        <a:lnSpc>
          <a:spcPct val="83000"/>
        </a:lnSpc>
        <a:spcBef>
          <a:spcPts val="0"/>
        </a:spcBef>
        <a:spcAft>
          <a:spcPts val="0"/>
        </a:spcAft>
        <a:buClrTx/>
        <a:buSzTx/>
        <a:buFontTx/>
        <a:buNone/>
        <a:tabLst/>
        <a:defRPr sz="6000" b="0" i="0" u="none" strike="noStrike" cap="none" spc="0" baseline="0">
          <a:ln>
            <a:noFill/>
          </a:ln>
          <a:solidFill>
            <a:srgbClr val="382982"/>
          </a:solidFill>
          <a:uFill>
            <a:solidFill>
              <a:srgbClr val="382982"/>
            </a:solidFill>
          </a:uFill>
          <a:latin typeface="Century Gothic"/>
          <a:ea typeface="Century Gothic"/>
          <a:cs typeface="Century Gothic"/>
          <a:sym typeface="Century Gothic"/>
        </a:defRPr>
      </a:lvl6pPr>
      <a:lvl7pPr marL="6312" marR="57725" indent="-6312" algn="l" defTabSz="914400" rtl="0" latinLnBrk="0">
        <a:lnSpc>
          <a:spcPct val="83000"/>
        </a:lnSpc>
        <a:spcBef>
          <a:spcPts val="0"/>
        </a:spcBef>
        <a:spcAft>
          <a:spcPts val="0"/>
        </a:spcAft>
        <a:buClrTx/>
        <a:buSzTx/>
        <a:buFontTx/>
        <a:buNone/>
        <a:tabLst/>
        <a:defRPr sz="6000" b="0" i="0" u="none" strike="noStrike" cap="none" spc="0" baseline="0">
          <a:ln>
            <a:noFill/>
          </a:ln>
          <a:solidFill>
            <a:srgbClr val="382982"/>
          </a:solidFill>
          <a:uFill>
            <a:solidFill>
              <a:srgbClr val="382982"/>
            </a:solidFill>
          </a:uFill>
          <a:latin typeface="Century Gothic"/>
          <a:ea typeface="Century Gothic"/>
          <a:cs typeface="Century Gothic"/>
          <a:sym typeface="Century Gothic"/>
        </a:defRPr>
      </a:lvl7pPr>
      <a:lvl8pPr marL="6312" marR="57725" indent="-6312" algn="l" defTabSz="914400" rtl="0" latinLnBrk="0">
        <a:lnSpc>
          <a:spcPct val="83000"/>
        </a:lnSpc>
        <a:spcBef>
          <a:spcPts val="0"/>
        </a:spcBef>
        <a:spcAft>
          <a:spcPts val="0"/>
        </a:spcAft>
        <a:buClrTx/>
        <a:buSzTx/>
        <a:buFontTx/>
        <a:buNone/>
        <a:tabLst/>
        <a:defRPr sz="6000" b="0" i="0" u="none" strike="noStrike" cap="none" spc="0" baseline="0">
          <a:ln>
            <a:noFill/>
          </a:ln>
          <a:solidFill>
            <a:srgbClr val="382982"/>
          </a:solidFill>
          <a:uFill>
            <a:solidFill>
              <a:srgbClr val="382982"/>
            </a:solidFill>
          </a:uFill>
          <a:latin typeface="Century Gothic"/>
          <a:ea typeface="Century Gothic"/>
          <a:cs typeface="Century Gothic"/>
          <a:sym typeface="Century Gothic"/>
        </a:defRPr>
      </a:lvl8pPr>
      <a:lvl9pPr marL="6312" marR="57725" indent="-6312" algn="l" defTabSz="914400" rtl="0" latinLnBrk="0">
        <a:lnSpc>
          <a:spcPct val="83000"/>
        </a:lnSpc>
        <a:spcBef>
          <a:spcPts val="0"/>
        </a:spcBef>
        <a:spcAft>
          <a:spcPts val="0"/>
        </a:spcAft>
        <a:buClrTx/>
        <a:buSzTx/>
        <a:buFontTx/>
        <a:buNone/>
        <a:tabLst/>
        <a:defRPr sz="6000" b="0" i="0" u="none" strike="noStrike" cap="none" spc="0" baseline="0">
          <a:ln>
            <a:noFill/>
          </a:ln>
          <a:solidFill>
            <a:srgbClr val="382982"/>
          </a:solidFill>
          <a:uFill>
            <a:solidFill>
              <a:srgbClr val="382982"/>
            </a:solidFill>
          </a:uFill>
          <a:latin typeface="Century Gothic"/>
          <a:ea typeface="Century Gothic"/>
          <a:cs typeface="Century Gothic"/>
          <a:sym typeface="Century Gothic"/>
        </a:defRPr>
      </a:lvl9pPr>
    </p:titleStyle>
    <p:bodyStyle>
      <a:lvl1pPr marL="380962" marR="57725" indent="-341311" algn="l" defTabSz="914400" rtl="0" latinLnBrk="0">
        <a:lnSpc>
          <a:spcPct val="100000"/>
        </a:lnSpc>
        <a:spcBef>
          <a:spcPts val="1600"/>
        </a:spcBef>
        <a:spcAft>
          <a:spcPts val="0"/>
        </a:spcAft>
        <a:buClrTx/>
        <a:buSzPct val="69000"/>
        <a:buFont typeface="Helvetica Neue Light"/>
        <a:buChar char="•"/>
        <a:tabLst/>
        <a:defRPr sz="4300" b="0" i="0" u="none" strike="noStrike" cap="none" spc="0" baseline="0">
          <a:ln>
            <a:noFill/>
          </a:ln>
          <a:solidFill>
            <a:srgbClr val="000000"/>
          </a:solidFill>
          <a:uFill>
            <a:solidFill>
              <a:srgbClr val="000000"/>
            </a:solidFill>
          </a:uFill>
          <a:latin typeface="Century Gothic"/>
          <a:ea typeface="Century Gothic"/>
          <a:cs typeface="Century Gothic"/>
          <a:sym typeface="Century Gothic"/>
        </a:defRPr>
      </a:lvl1pPr>
      <a:lvl2pPr marL="805432" marR="57725" indent="-359381" algn="l" defTabSz="914400" rtl="0" latinLnBrk="0">
        <a:lnSpc>
          <a:spcPct val="100000"/>
        </a:lnSpc>
        <a:spcBef>
          <a:spcPts val="1600"/>
        </a:spcBef>
        <a:spcAft>
          <a:spcPts val="0"/>
        </a:spcAft>
        <a:buClrTx/>
        <a:buSzPct val="69000"/>
        <a:buFont typeface="Helvetica Neue Light"/>
        <a:buChar char="•"/>
        <a:tabLst/>
        <a:defRPr sz="4300" b="0" i="0" u="none" strike="noStrike" cap="none" spc="0" baseline="0">
          <a:ln>
            <a:noFill/>
          </a:ln>
          <a:solidFill>
            <a:srgbClr val="000000"/>
          </a:solidFill>
          <a:uFill>
            <a:solidFill>
              <a:srgbClr val="000000"/>
            </a:solidFill>
          </a:uFill>
          <a:latin typeface="Century Gothic"/>
          <a:ea typeface="Century Gothic"/>
          <a:cs typeface="Century Gothic"/>
          <a:sym typeface="Century Gothic"/>
        </a:defRPr>
      </a:lvl2pPr>
      <a:lvl3pPr marL="1668266" marR="57725" indent="-361790" algn="l" defTabSz="914400" rtl="0" latinLnBrk="0">
        <a:lnSpc>
          <a:spcPct val="100000"/>
        </a:lnSpc>
        <a:spcBef>
          <a:spcPts val="1600"/>
        </a:spcBef>
        <a:spcAft>
          <a:spcPts val="0"/>
        </a:spcAft>
        <a:buClrTx/>
        <a:buSzPct val="69000"/>
        <a:buFont typeface="Helvetica Neue Light"/>
        <a:buChar char="•"/>
        <a:tabLst/>
        <a:defRPr sz="4300" b="0" i="0" u="none" strike="noStrike" cap="none" spc="0" baseline="0">
          <a:ln>
            <a:noFill/>
          </a:ln>
          <a:solidFill>
            <a:srgbClr val="000000"/>
          </a:solidFill>
          <a:uFill>
            <a:solidFill>
              <a:srgbClr val="000000"/>
            </a:solidFill>
          </a:uFill>
          <a:latin typeface="Century Gothic"/>
          <a:ea typeface="Century Gothic"/>
          <a:cs typeface="Century Gothic"/>
          <a:sym typeface="Century Gothic"/>
        </a:defRPr>
      </a:lvl3pPr>
      <a:lvl4pPr marL="2364080" marR="57725" indent="-406729" algn="l" defTabSz="914400" rtl="0" latinLnBrk="0">
        <a:lnSpc>
          <a:spcPct val="100000"/>
        </a:lnSpc>
        <a:spcBef>
          <a:spcPts val="1600"/>
        </a:spcBef>
        <a:spcAft>
          <a:spcPts val="0"/>
        </a:spcAft>
        <a:buClrTx/>
        <a:buSzPct val="69000"/>
        <a:buFont typeface="Helvetica Neue Light"/>
        <a:buChar char="•"/>
        <a:tabLst/>
        <a:defRPr sz="4300" b="0" i="0" u="none" strike="noStrike" cap="none" spc="0" baseline="0">
          <a:ln>
            <a:noFill/>
          </a:ln>
          <a:solidFill>
            <a:srgbClr val="000000"/>
          </a:solidFill>
          <a:uFill>
            <a:solidFill>
              <a:srgbClr val="000000"/>
            </a:solidFill>
          </a:uFill>
          <a:latin typeface="Century Gothic"/>
          <a:ea typeface="Century Gothic"/>
          <a:cs typeface="Century Gothic"/>
          <a:sym typeface="Century Gothic"/>
        </a:defRPr>
      </a:lvl4pPr>
      <a:lvl5pPr marL="2305726" marR="57725" indent="-488075" algn="l" defTabSz="914400" rtl="0" latinLnBrk="0">
        <a:lnSpc>
          <a:spcPct val="100000"/>
        </a:lnSpc>
        <a:spcBef>
          <a:spcPts val="1600"/>
        </a:spcBef>
        <a:spcAft>
          <a:spcPts val="0"/>
        </a:spcAft>
        <a:buClrTx/>
        <a:buSzPct val="69000"/>
        <a:buFont typeface="Helvetica Neue Light"/>
        <a:buChar char="•"/>
        <a:tabLst/>
        <a:defRPr sz="4300" b="0" i="0" u="none" strike="noStrike" cap="none" spc="0" baseline="0">
          <a:ln>
            <a:noFill/>
          </a:ln>
          <a:solidFill>
            <a:srgbClr val="000000"/>
          </a:solidFill>
          <a:uFill>
            <a:solidFill>
              <a:srgbClr val="000000"/>
            </a:solidFill>
          </a:uFill>
          <a:latin typeface="Century Gothic"/>
          <a:ea typeface="Century Gothic"/>
          <a:cs typeface="Century Gothic"/>
          <a:sym typeface="Century Gothic"/>
        </a:defRPr>
      </a:lvl5pPr>
      <a:lvl6pPr marL="2305727" marR="57725" indent="-488076" algn="l" defTabSz="914400" rtl="0" latinLnBrk="0">
        <a:lnSpc>
          <a:spcPct val="100000"/>
        </a:lnSpc>
        <a:spcBef>
          <a:spcPts val="1600"/>
        </a:spcBef>
        <a:spcAft>
          <a:spcPts val="0"/>
        </a:spcAft>
        <a:buClrTx/>
        <a:buSzPct val="69000"/>
        <a:buFont typeface="Helvetica Neue Light"/>
        <a:buChar char="•"/>
        <a:tabLst/>
        <a:defRPr sz="4300" b="0" i="0" u="none" strike="noStrike" cap="none" spc="0" baseline="0">
          <a:ln>
            <a:noFill/>
          </a:ln>
          <a:solidFill>
            <a:srgbClr val="000000"/>
          </a:solidFill>
          <a:uFill>
            <a:solidFill>
              <a:srgbClr val="000000"/>
            </a:solidFill>
          </a:uFill>
          <a:latin typeface="Century Gothic"/>
          <a:ea typeface="Century Gothic"/>
          <a:cs typeface="Century Gothic"/>
          <a:sym typeface="Century Gothic"/>
        </a:defRPr>
      </a:lvl6pPr>
      <a:lvl7pPr marL="2305727" marR="57725" indent="-488076" algn="l" defTabSz="914400" rtl="0" latinLnBrk="0">
        <a:lnSpc>
          <a:spcPct val="100000"/>
        </a:lnSpc>
        <a:spcBef>
          <a:spcPts val="1600"/>
        </a:spcBef>
        <a:spcAft>
          <a:spcPts val="0"/>
        </a:spcAft>
        <a:buClrTx/>
        <a:buSzPct val="69000"/>
        <a:buFont typeface="Helvetica Neue Light"/>
        <a:buChar char="•"/>
        <a:tabLst/>
        <a:defRPr sz="4300" b="0" i="0" u="none" strike="noStrike" cap="none" spc="0" baseline="0">
          <a:ln>
            <a:noFill/>
          </a:ln>
          <a:solidFill>
            <a:srgbClr val="000000"/>
          </a:solidFill>
          <a:uFill>
            <a:solidFill>
              <a:srgbClr val="000000"/>
            </a:solidFill>
          </a:uFill>
          <a:latin typeface="Century Gothic"/>
          <a:ea typeface="Century Gothic"/>
          <a:cs typeface="Century Gothic"/>
          <a:sym typeface="Century Gothic"/>
        </a:defRPr>
      </a:lvl7pPr>
      <a:lvl8pPr marL="2305727" marR="57725" indent="-488076" algn="l" defTabSz="914400" rtl="0" latinLnBrk="0">
        <a:lnSpc>
          <a:spcPct val="100000"/>
        </a:lnSpc>
        <a:spcBef>
          <a:spcPts val="1600"/>
        </a:spcBef>
        <a:spcAft>
          <a:spcPts val="0"/>
        </a:spcAft>
        <a:buClrTx/>
        <a:buSzPct val="69000"/>
        <a:buFont typeface="Helvetica Neue Light"/>
        <a:buChar char="•"/>
        <a:tabLst/>
        <a:defRPr sz="4300" b="0" i="0" u="none" strike="noStrike" cap="none" spc="0" baseline="0">
          <a:ln>
            <a:noFill/>
          </a:ln>
          <a:solidFill>
            <a:srgbClr val="000000"/>
          </a:solidFill>
          <a:uFill>
            <a:solidFill>
              <a:srgbClr val="000000"/>
            </a:solidFill>
          </a:uFill>
          <a:latin typeface="Century Gothic"/>
          <a:ea typeface="Century Gothic"/>
          <a:cs typeface="Century Gothic"/>
          <a:sym typeface="Century Gothic"/>
        </a:defRPr>
      </a:lvl8pPr>
      <a:lvl9pPr marL="2305727" marR="57725" indent="-488076" algn="l" defTabSz="914400" rtl="0" latinLnBrk="0">
        <a:lnSpc>
          <a:spcPct val="100000"/>
        </a:lnSpc>
        <a:spcBef>
          <a:spcPts val="1600"/>
        </a:spcBef>
        <a:spcAft>
          <a:spcPts val="0"/>
        </a:spcAft>
        <a:buClrTx/>
        <a:buSzPct val="69000"/>
        <a:buFont typeface="Helvetica Neue Light"/>
        <a:buChar char="•"/>
        <a:tabLst/>
        <a:defRPr sz="4300" b="0" i="0" u="none" strike="noStrike" cap="none" spc="0" baseline="0">
          <a:ln>
            <a:noFill/>
          </a:ln>
          <a:solidFill>
            <a:srgbClr val="000000"/>
          </a:solidFill>
          <a:uFill>
            <a:solidFill>
              <a:srgbClr val="000000"/>
            </a:solidFill>
          </a:uFill>
          <a:latin typeface="Century Gothic"/>
          <a:ea typeface="Century Gothic"/>
          <a:cs typeface="Century Gothic"/>
          <a:sym typeface="Century Gothic"/>
        </a:defRPr>
      </a:lvl9pPr>
    </p:bodyStyle>
    <p:otherStyle>
      <a:lvl1pPr marL="0" marR="0" indent="0"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
            <a:solidFill>
              <a:srgbClr val="FFFFFF"/>
            </a:solidFill>
          </a:uFill>
          <a:latin typeface="+mn-lt"/>
          <a:ea typeface="+mn-ea"/>
          <a:cs typeface="+mn-cs"/>
          <a:sym typeface="Helvetica Neue"/>
        </a:defRPr>
      </a:lvl1pPr>
      <a:lvl2pPr marL="0" marR="0" indent="40639"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
            <a:solidFill>
              <a:srgbClr val="FFFFFF"/>
            </a:solidFill>
          </a:uFill>
          <a:latin typeface="+mn-lt"/>
          <a:ea typeface="+mn-ea"/>
          <a:cs typeface="+mn-cs"/>
          <a:sym typeface="Helvetica Neue"/>
        </a:defRPr>
      </a:lvl2pPr>
      <a:lvl3pPr marL="0" marR="0" indent="40639"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
            <a:solidFill>
              <a:srgbClr val="FFFFFF"/>
            </a:solidFill>
          </a:uFill>
          <a:latin typeface="+mn-lt"/>
          <a:ea typeface="+mn-ea"/>
          <a:cs typeface="+mn-cs"/>
          <a:sym typeface="Helvetica Neue"/>
        </a:defRPr>
      </a:lvl3pPr>
      <a:lvl4pPr marL="0" marR="0" indent="40639"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
            <a:solidFill>
              <a:srgbClr val="FFFFFF"/>
            </a:solidFill>
          </a:uFill>
          <a:latin typeface="+mn-lt"/>
          <a:ea typeface="+mn-ea"/>
          <a:cs typeface="+mn-cs"/>
          <a:sym typeface="Helvetica Neue"/>
        </a:defRPr>
      </a:lvl4pPr>
      <a:lvl5pPr marL="0" marR="0" indent="40639"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
            <a:solidFill>
              <a:srgbClr val="FFFFFF"/>
            </a:solidFill>
          </a:uFill>
          <a:latin typeface="+mn-lt"/>
          <a:ea typeface="+mn-ea"/>
          <a:cs typeface="+mn-cs"/>
          <a:sym typeface="Helvetica Neue"/>
        </a:defRPr>
      </a:lvl5pPr>
      <a:lvl6pPr marL="0" marR="0" indent="40639"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
            <a:solidFill>
              <a:srgbClr val="FFFFFF"/>
            </a:solidFill>
          </a:uFill>
          <a:latin typeface="+mn-lt"/>
          <a:ea typeface="+mn-ea"/>
          <a:cs typeface="+mn-cs"/>
          <a:sym typeface="Helvetica Neue"/>
        </a:defRPr>
      </a:lvl6pPr>
      <a:lvl7pPr marL="0" marR="0" indent="40639"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
            <a:solidFill>
              <a:srgbClr val="FFFFFF"/>
            </a:solidFill>
          </a:uFill>
          <a:latin typeface="+mn-lt"/>
          <a:ea typeface="+mn-ea"/>
          <a:cs typeface="+mn-cs"/>
          <a:sym typeface="Helvetica Neue"/>
        </a:defRPr>
      </a:lvl7pPr>
      <a:lvl8pPr marL="0" marR="0" indent="40639"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
            <a:solidFill>
              <a:srgbClr val="FFFFFF"/>
            </a:solidFill>
          </a:uFill>
          <a:latin typeface="+mn-lt"/>
          <a:ea typeface="+mn-ea"/>
          <a:cs typeface="+mn-cs"/>
          <a:sym typeface="Helvetica Neue"/>
        </a:defRPr>
      </a:lvl8pPr>
      <a:lvl9pPr marL="0" marR="0" indent="40639" algn="ctr" defTabSz="5842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
            <a:solidFill>
              <a:srgbClr val="FFFFFF"/>
            </a:solidFill>
          </a:uFill>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mailto:po.yang@sheffield.ac.uk"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google.com/android/reference/com/google/android/gms/location/ActivityTransition#ACTIVITY_TRANSITION_EXIT" TargetMode="External"/><Relationship Id="rId2" Type="http://schemas.openxmlformats.org/officeDocument/2006/relationships/hyperlink" Target="https://developers.google.com/android/reference/com/google/android/gms/location/ActivityTransition#ACTIVITY_TRANSITION_ENTER" TargetMode="External"/><Relationship Id="rId1" Type="http://schemas.openxmlformats.org/officeDocument/2006/relationships/slideLayout" Target="../slideLayouts/slideLayout8.xml"/><Relationship Id="rId4" Type="http://schemas.openxmlformats.org/officeDocument/2006/relationships/hyperlink" Target="https://developers.google.com/android/reference/com/google/android/gms/location/ActivityTransiti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hyperlink" Target="https://developers.google.com/android/reference/com/google/android/gms/location/ActivityTransition.html#ACTIVITY_TRANSITION_EXIT" TargetMode="External"/><Relationship Id="rId3" Type="http://schemas.openxmlformats.org/officeDocument/2006/relationships/hyperlink" Target="https://developer.android.com/reference/android/content/Intent" TargetMode="External"/><Relationship Id="rId7" Type="http://schemas.openxmlformats.org/officeDocument/2006/relationships/hyperlink" Target="https://developers.google.com/android/reference/com/google/android/gms/location/ActivityTransition#ACTIVITY_TRANSITION_ENTER" TargetMode="External"/><Relationship Id="rId2" Type="http://schemas.openxmlformats.org/officeDocument/2006/relationships/image" Target="../media/image23.png"/><Relationship Id="rId1" Type="http://schemas.openxmlformats.org/officeDocument/2006/relationships/slideLayout" Target="../slideLayouts/slideLayout8.xml"/><Relationship Id="rId6" Type="http://schemas.openxmlformats.org/officeDocument/2006/relationships/hyperlink" Target="https://developers.google.com/android/reference/com/google/android/gms/location/DetectedActivity.html#IN_VEHICLE" TargetMode="External"/><Relationship Id="rId5" Type="http://schemas.openxmlformats.org/officeDocument/2006/relationships/hyperlink" Target="https://developers.google.com/android/reference/com/google/android/gms/location/ActivityTransitionEvent" TargetMode="External"/><Relationship Id="rId10" Type="http://schemas.openxmlformats.org/officeDocument/2006/relationships/hyperlink" Target="https://developer.android.com/reference/android/content/BroadcastReceiver#onReceive(android.content.Context,%20android.content.Intent)" TargetMode="External"/><Relationship Id="rId4" Type="http://schemas.openxmlformats.org/officeDocument/2006/relationships/hyperlink" Target="https://developers.google.com/android/reference/com/google/android/gms/location/ActivityTransitionResult" TargetMode="External"/><Relationship Id="rId9" Type="http://schemas.openxmlformats.org/officeDocument/2006/relationships/hyperlink" Target="https://developer.android.com/reference/android/content/BroadcastReceiver"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s.google.com/android/reference/com/google/android/gms/location/ActivityRecognitionClient" TargetMode="External"/><Relationship Id="rId2" Type="http://schemas.openxmlformats.org/officeDocument/2006/relationships/hyperlink" Target="https://developers.google.com/android/reference/com/google/android/gms/location/ActivityRecognitionClient#removeActivityTransitionUpdates(android.app.PendingIntent)" TargetMode="Externa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hyperlink" Target="https://developer.android.com/reference/android/app/PendingInt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hyperlink" Target="https://www.ted.com/talks/sergey_brin_why_google_glass?language=en#t-47041" TargetMode="External"/><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6.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eveloper.android.com/training/location/geofenc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Dr Po Yang…"/>
          <p:cNvSpPr txBox="1">
            <a:spLocks noGrp="1"/>
          </p:cNvSpPr>
          <p:nvPr>
            <p:ph type="body" sz="half" idx="1"/>
          </p:nvPr>
        </p:nvSpPr>
        <p:spPr>
          <a:xfrm>
            <a:off x="571500" y="6868396"/>
            <a:ext cx="11861800" cy="2885206"/>
          </a:xfrm>
          <a:prstGeom prst="rect">
            <a:avLst/>
          </a:prstGeom>
        </p:spPr>
        <p:txBody>
          <a:bodyPr/>
          <a:lstStyle/>
          <a:p>
            <a:r>
              <a:t>Dr Po Yang</a:t>
            </a:r>
          </a:p>
          <a:p>
            <a:r>
              <a:t>The University of Sheffield</a:t>
            </a:r>
          </a:p>
          <a:p>
            <a:pPr>
              <a:defRPr u="sng"/>
            </a:pPr>
            <a:r>
              <a:rPr>
                <a:solidFill>
                  <a:srgbClr val="0000FF"/>
                </a:solidFill>
                <a:uFill>
                  <a:solidFill>
                    <a:srgbClr val="0000FF"/>
                  </a:solidFill>
                </a:uFill>
                <a:hlinkClick r:id="rId2"/>
              </a:rPr>
              <a:t>po.yang@sheffield.ac.uk</a:t>
            </a:r>
          </a:p>
        </p:txBody>
      </p:sp>
      <p:sp>
        <p:nvSpPr>
          <p:cNvPr id="135" name="Lecture 9: Contextualising user Actions (Part 1)"/>
          <p:cNvSpPr txBox="1"/>
          <p:nvPr/>
        </p:nvSpPr>
        <p:spPr>
          <a:xfrm>
            <a:off x="531355" y="5504298"/>
            <a:ext cx="11521679" cy="723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12" marR="57725" indent="-6312" algn="l">
              <a:lnSpc>
                <a:spcPct val="83000"/>
              </a:lnSpc>
              <a:defRPr sz="4000" b="1">
                <a:uFill>
                  <a:solidFill>
                    <a:srgbClr val="382982"/>
                  </a:solidFill>
                </a:uFill>
                <a:latin typeface="Century Gothic"/>
                <a:ea typeface="Century Gothic"/>
                <a:cs typeface="Century Gothic"/>
                <a:sym typeface="Century Gothic"/>
              </a:defRPr>
            </a:lvl1pPr>
          </a:lstStyle>
          <a:p>
            <a:r>
              <a:t>Lecture 9: Contextualising user Actions</a:t>
            </a:r>
          </a:p>
        </p:txBody>
      </p:sp>
      <p:sp>
        <p:nvSpPr>
          <p:cNvPr id="136" name="COM4510/6510…"/>
          <p:cNvSpPr txBox="1">
            <a:spLocks noGrp="1"/>
          </p:cNvSpPr>
          <p:nvPr>
            <p:ph type="title"/>
          </p:nvPr>
        </p:nvSpPr>
        <p:spPr>
          <a:prstGeom prst="rect">
            <a:avLst/>
          </a:prstGeom>
        </p:spPr>
        <p:txBody>
          <a:bodyPr/>
          <a:lstStyle/>
          <a:p>
            <a:pPr>
              <a:defRPr sz="4400"/>
            </a:pPr>
            <a:r>
              <a:t>COM4510/6510</a:t>
            </a:r>
          </a:p>
          <a:p>
            <a:pPr>
              <a:defRPr sz="4400"/>
            </a:pPr>
            <a:r>
              <a:t>Software Development for Mobile Devices</a:t>
            </a:r>
          </a:p>
        </p:txBody>
      </p:sp>
      <p:pic>
        <p:nvPicPr>
          <p:cNvPr id="137" name="Android-app-development-company-in-india.jpg" descr="Android-app-development-company-in-india.jpg"/>
          <p:cNvPicPr>
            <a:picLocks noChangeAspect="1"/>
          </p:cNvPicPr>
          <p:nvPr/>
        </p:nvPicPr>
        <p:blipFill>
          <a:blip r:embed="rId3"/>
          <a:stretch>
            <a:fillRect/>
          </a:stretch>
        </p:blipFill>
        <p:spPr>
          <a:xfrm>
            <a:off x="5825285" y="293165"/>
            <a:ext cx="6990082" cy="3822703"/>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How to"/>
          <p:cNvSpPr txBox="1">
            <a:spLocks noGrp="1"/>
          </p:cNvSpPr>
          <p:nvPr>
            <p:ph type="title"/>
          </p:nvPr>
        </p:nvSpPr>
        <p:spPr>
          <a:prstGeom prst="rect">
            <a:avLst/>
          </a:prstGeom>
        </p:spPr>
        <p:txBody>
          <a:bodyPr/>
          <a:lstStyle/>
          <a:p>
            <a:r>
              <a:t>Requesting permissions</a:t>
            </a:r>
          </a:p>
        </p:txBody>
      </p:sp>
      <p:sp>
        <p:nvSpPr>
          <p:cNvPr id="181" name="Permissions required:…"/>
          <p:cNvSpPr txBox="1">
            <a:spLocks noGrp="1"/>
          </p:cNvSpPr>
          <p:nvPr>
            <p:ph type="body" idx="1"/>
          </p:nvPr>
        </p:nvSpPr>
        <p:spPr>
          <a:prstGeom prst="rect">
            <a:avLst/>
          </a:prstGeom>
        </p:spPr>
        <p:txBody>
          <a:bodyPr/>
          <a:lstStyle>
            <a:lvl2pPr marL="696781" indent="-250731">
              <a:spcBef>
                <a:spcPts val="800"/>
              </a:spcBef>
              <a:defRPr sz="3000"/>
            </a:lvl2pPr>
          </a:lstStyle>
          <a:p>
            <a:r>
              <a:t>You will need: </a:t>
            </a:r>
          </a:p>
          <a:p>
            <a:pPr lvl="1"/>
            <a:r>
              <a:t>Request those permissions by calling that method.</a:t>
            </a:r>
          </a:p>
        </p:txBody>
      </p:sp>
      <p:sp>
        <p:nvSpPr>
          <p:cNvPr id="182"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183" name="Screenshot 2021-12-02 at 23.14.42.png" descr="Screenshot 2021-12-02 at 23.14.42.png"/>
          <p:cNvPicPr>
            <a:picLocks noChangeAspect="1"/>
          </p:cNvPicPr>
          <p:nvPr/>
        </p:nvPicPr>
        <p:blipFill>
          <a:blip r:embed="rId2"/>
          <a:stretch>
            <a:fillRect/>
          </a:stretch>
        </p:blipFill>
        <p:spPr>
          <a:xfrm>
            <a:off x="1611858" y="3238500"/>
            <a:ext cx="9273084" cy="5374490"/>
          </a:xfrm>
          <a:prstGeom prst="rect">
            <a:avLst/>
          </a:prstGeom>
          <a:ln w="12700">
            <a:miter lim="400000"/>
          </a:ln>
        </p:spPr>
      </p:pic>
      <p:sp>
        <p:nvSpPr>
          <p:cNvPr id="6" name="Rectangle 5">
            <a:extLst>
              <a:ext uri="{FF2B5EF4-FFF2-40B4-BE49-F238E27FC236}">
                <a16:creationId xmlns:a16="http://schemas.microsoft.com/office/drawing/2014/main" id="{202E4234-5B66-4816-BFBB-001A3A7C3E9A}"/>
              </a:ext>
            </a:extLst>
          </p:cNvPr>
          <p:cNvSpPr/>
          <p:nvPr/>
        </p:nvSpPr>
        <p:spPr>
          <a:xfrm>
            <a:off x="1611858" y="3238500"/>
            <a:ext cx="9273083" cy="5374490"/>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How to"/>
          <p:cNvSpPr txBox="1">
            <a:spLocks noGrp="1"/>
          </p:cNvSpPr>
          <p:nvPr>
            <p:ph type="title"/>
          </p:nvPr>
        </p:nvSpPr>
        <p:spPr>
          <a:prstGeom prst="rect">
            <a:avLst/>
          </a:prstGeom>
        </p:spPr>
        <p:txBody>
          <a:bodyPr/>
          <a:lstStyle/>
          <a:p>
            <a:r>
              <a:t>Requesting permissions</a:t>
            </a:r>
          </a:p>
        </p:txBody>
      </p:sp>
      <p:sp>
        <p:nvSpPr>
          <p:cNvPr id="186" name="Permissions required:…"/>
          <p:cNvSpPr txBox="1">
            <a:spLocks noGrp="1"/>
          </p:cNvSpPr>
          <p:nvPr>
            <p:ph type="body" idx="1"/>
          </p:nvPr>
        </p:nvSpPr>
        <p:spPr>
          <a:prstGeom prst="rect">
            <a:avLst/>
          </a:prstGeom>
        </p:spPr>
        <p:txBody>
          <a:bodyPr/>
          <a:lstStyle>
            <a:lvl2pPr marL="696781" indent="-250731">
              <a:spcBef>
                <a:spcPts val="800"/>
              </a:spcBef>
              <a:defRPr sz="3000"/>
            </a:lvl2pPr>
          </a:lstStyle>
          <a:p>
            <a:r>
              <a:rPr dirty="0"/>
              <a:t>You will need: </a:t>
            </a:r>
          </a:p>
          <a:p>
            <a:pPr lvl="1"/>
            <a:r>
              <a:rPr dirty="0"/>
              <a:t>Handle the result of asking the user for the permissions.</a:t>
            </a:r>
          </a:p>
        </p:txBody>
      </p:sp>
      <p:sp>
        <p:nvSpPr>
          <p:cNvPr id="187"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188" name="Screenshot 2021-12-02 at 23.15.34.png" descr="Screenshot 2021-12-02 at 23.15.34.png"/>
          <p:cNvPicPr>
            <a:picLocks noChangeAspect="1"/>
          </p:cNvPicPr>
          <p:nvPr/>
        </p:nvPicPr>
        <p:blipFill>
          <a:blip r:embed="rId2"/>
          <a:stretch>
            <a:fillRect/>
          </a:stretch>
        </p:blipFill>
        <p:spPr>
          <a:xfrm>
            <a:off x="1803038" y="3136244"/>
            <a:ext cx="7750711" cy="6423535"/>
          </a:xfrm>
          <a:prstGeom prst="rect">
            <a:avLst/>
          </a:prstGeom>
          <a:ln w="12700">
            <a:miter lim="400000"/>
          </a:ln>
        </p:spPr>
      </p:pic>
      <p:sp>
        <p:nvSpPr>
          <p:cNvPr id="6" name="Rectangle 5">
            <a:extLst>
              <a:ext uri="{FF2B5EF4-FFF2-40B4-BE49-F238E27FC236}">
                <a16:creationId xmlns:a16="http://schemas.microsoft.com/office/drawing/2014/main" id="{72BB8A8D-EDDA-405B-A094-6D5C0D801AA7}"/>
              </a:ext>
            </a:extLst>
          </p:cNvPr>
          <p:cNvSpPr/>
          <p:nvPr/>
        </p:nvSpPr>
        <p:spPr>
          <a:xfrm>
            <a:off x="1701821" y="3136244"/>
            <a:ext cx="7988590" cy="6401456"/>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How to"/>
          <p:cNvSpPr txBox="1">
            <a:spLocks noGrp="1"/>
          </p:cNvSpPr>
          <p:nvPr>
            <p:ph type="title"/>
          </p:nvPr>
        </p:nvSpPr>
        <p:spPr>
          <a:prstGeom prst="rect">
            <a:avLst/>
          </a:prstGeom>
        </p:spPr>
        <p:txBody>
          <a:bodyPr/>
          <a:lstStyle>
            <a:lvl1pPr marL="6185" marR="56570" indent="-6185" defTabSz="896111">
              <a:defRPr sz="5880"/>
            </a:lvl1pPr>
          </a:lstStyle>
          <a:p>
            <a:r>
              <a:rPr lang="en-GB" dirty="0"/>
              <a:t>Create geofence objects</a:t>
            </a:r>
            <a:endParaRPr dirty="0"/>
          </a:p>
        </p:txBody>
      </p:sp>
      <p:sp>
        <p:nvSpPr>
          <p:cNvPr id="191" name="Permissions required:…"/>
          <p:cNvSpPr txBox="1">
            <a:spLocks noGrp="1"/>
          </p:cNvSpPr>
          <p:nvPr>
            <p:ph type="body" sz="half" idx="1"/>
          </p:nvPr>
        </p:nvSpPr>
        <p:spPr>
          <a:xfrm>
            <a:off x="177800" y="1689100"/>
            <a:ext cx="12827000" cy="8077200"/>
          </a:xfrm>
          <a:prstGeom prst="rect">
            <a:avLst/>
          </a:prstGeom>
        </p:spPr>
        <p:txBody>
          <a:bodyPr/>
          <a:lstStyle>
            <a:lvl1pPr>
              <a:defRPr sz="3600"/>
            </a:lvl1pPr>
          </a:lstStyle>
          <a:p>
            <a:r>
              <a:rPr lang="en-US" b="0" i="0" dirty="0">
                <a:solidFill>
                  <a:srgbClr val="202124"/>
                </a:solidFill>
                <a:effectLst/>
                <a:latin typeface="Century Gothic" panose="020B0502020202020204" pitchFamily="34" charset="0"/>
              </a:rPr>
              <a:t>create a geofence, setting the desired radius, duration, and transition types for the geofence. For example, to populate a list object:</a:t>
            </a:r>
            <a:endParaRPr dirty="0">
              <a:latin typeface="Century Gothic" panose="020B0502020202020204" pitchFamily="34" charset="0"/>
            </a:endParaRPr>
          </a:p>
        </p:txBody>
      </p:sp>
      <p:sp>
        <p:nvSpPr>
          <p:cNvPr id="192"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4" name="Picture 3">
            <a:extLst>
              <a:ext uri="{FF2B5EF4-FFF2-40B4-BE49-F238E27FC236}">
                <a16:creationId xmlns:a16="http://schemas.microsoft.com/office/drawing/2014/main" id="{1D18E2FF-39E9-4ACD-A9FE-7352AD22A4B4}"/>
              </a:ext>
            </a:extLst>
          </p:cNvPr>
          <p:cNvPicPr>
            <a:picLocks noChangeAspect="1"/>
          </p:cNvPicPr>
          <p:nvPr/>
        </p:nvPicPr>
        <p:blipFill>
          <a:blip r:embed="rId2"/>
          <a:stretch>
            <a:fillRect/>
          </a:stretch>
        </p:blipFill>
        <p:spPr>
          <a:xfrm>
            <a:off x="1483261" y="3571178"/>
            <a:ext cx="10077182" cy="5416705"/>
          </a:xfrm>
          <a:prstGeom prst="rect">
            <a:avLst/>
          </a:prstGeom>
        </p:spPr>
      </p:pic>
      <p:sp>
        <p:nvSpPr>
          <p:cNvPr id="9" name="Rectangle 8">
            <a:extLst>
              <a:ext uri="{FF2B5EF4-FFF2-40B4-BE49-F238E27FC236}">
                <a16:creationId xmlns:a16="http://schemas.microsoft.com/office/drawing/2014/main" id="{BB6C4CCF-75D6-472C-A6B8-B62DA60DD9AC}"/>
              </a:ext>
            </a:extLst>
          </p:cNvPr>
          <p:cNvSpPr/>
          <p:nvPr/>
        </p:nvSpPr>
        <p:spPr>
          <a:xfrm>
            <a:off x="1483260" y="3571178"/>
            <a:ext cx="10258973" cy="5661722"/>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How to"/>
          <p:cNvSpPr txBox="1">
            <a:spLocks noGrp="1"/>
          </p:cNvSpPr>
          <p:nvPr>
            <p:ph type="title"/>
          </p:nvPr>
        </p:nvSpPr>
        <p:spPr>
          <a:prstGeom prst="rect">
            <a:avLst/>
          </a:prstGeom>
        </p:spPr>
        <p:txBody>
          <a:bodyPr>
            <a:normAutofit fontScale="90000"/>
          </a:bodyPr>
          <a:lstStyle>
            <a:lvl1pPr marL="6185" marR="56570" indent="-6185" defTabSz="896111">
              <a:defRPr sz="5880"/>
            </a:lvl1pPr>
          </a:lstStyle>
          <a:p>
            <a:r>
              <a:rPr lang="en-GB" dirty="0"/>
              <a:t>Specify geofences and initial triggers</a:t>
            </a:r>
            <a:endParaRPr dirty="0"/>
          </a:p>
        </p:txBody>
      </p:sp>
      <p:sp>
        <p:nvSpPr>
          <p:cNvPr id="191" name="Permissions required:…"/>
          <p:cNvSpPr txBox="1">
            <a:spLocks noGrp="1"/>
          </p:cNvSpPr>
          <p:nvPr>
            <p:ph type="body" sz="half" idx="1"/>
          </p:nvPr>
        </p:nvSpPr>
        <p:spPr>
          <a:xfrm>
            <a:off x="177800" y="1689100"/>
            <a:ext cx="12827000" cy="8077200"/>
          </a:xfrm>
          <a:prstGeom prst="rect">
            <a:avLst/>
          </a:prstGeom>
        </p:spPr>
        <p:txBody>
          <a:bodyPr/>
          <a:lstStyle>
            <a:lvl1pPr>
              <a:defRPr sz="3600"/>
            </a:lvl1pPr>
          </a:lstStyle>
          <a:p>
            <a:r>
              <a:rPr lang="en-US" b="0" i="0" dirty="0">
                <a:solidFill>
                  <a:srgbClr val="202124"/>
                </a:solidFill>
                <a:effectLst/>
                <a:latin typeface="Century Gothic" panose="020B0502020202020204" pitchFamily="34" charset="0"/>
              </a:rPr>
              <a:t>Specify geofences and initial triggers, the use of two geofence triggers. </a:t>
            </a:r>
          </a:p>
          <a:p>
            <a:endParaRPr lang="en-US" dirty="0">
              <a:solidFill>
                <a:srgbClr val="202124"/>
              </a:solidFill>
              <a:latin typeface="Century Gothic" panose="020B0502020202020204" pitchFamily="34" charset="0"/>
            </a:endParaRPr>
          </a:p>
          <a:p>
            <a:endParaRPr lang="en-US" b="0" i="0" dirty="0">
              <a:solidFill>
                <a:srgbClr val="202124"/>
              </a:solidFill>
              <a:effectLst/>
              <a:latin typeface="Century Gothic" panose="020B0502020202020204" pitchFamily="34" charset="0"/>
            </a:endParaRPr>
          </a:p>
          <a:p>
            <a:endParaRPr lang="en-US" dirty="0">
              <a:solidFill>
                <a:srgbClr val="202124"/>
              </a:solidFill>
              <a:latin typeface="Century Gothic" panose="020B0502020202020204" pitchFamily="34" charset="0"/>
            </a:endParaRPr>
          </a:p>
          <a:p>
            <a:r>
              <a:rPr lang="en-US" b="0" i="0" dirty="0">
                <a:solidFill>
                  <a:srgbClr val="202124"/>
                </a:solidFill>
                <a:effectLst/>
                <a:latin typeface="Century Gothic" panose="020B0502020202020204" pitchFamily="34" charset="0"/>
              </a:rPr>
              <a:t>Define a broadcast receiver for geofence transitions</a:t>
            </a:r>
          </a:p>
          <a:p>
            <a:endParaRPr dirty="0">
              <a:latin typeface="Century Gothic" panose="020B0502020202020204" pitchFamily="34" charset="0"/>
            </a:endParaRPr>
          </a:p>
        </p:txBody>
      </p:sp>
      <p:sp>
        <p:nvSpPr>
          <p:cNvPr id="192"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9" name="Rectangle 8">
            <a:extLst>
              <a:ext uri="{FF2B5EF4-FFF2-40B4-BE49-F238E27FC236}">
                <a16:creationId xmlns:a16="http://schemas.microsoft.com/office/drawing/2014/main" id="{BB6C4CCF-75D6-472C-A6B8-B62DA60DD9AC}"/>
              </a:ext>
            </a:extLst>
          </p:cNvPr>
          <p:cNvSpPr/>
          <p:nvPr/>
        </p:nvSpPr>
        <p:spPr>
          <a:xfrm>
            <a:off x="1483261" y="3571178"/>
            <a:ext cx="7543800" cy="1695450"/>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pic>
        <p:nvPicPr>
          <p:cNvPr id="3" name="Picture 2">
            <a:extLst>
              <a:ext uri="{FF2B5EF4-FFF2-40B4-BE49-F238E27FC236}">
                <a16:creationId xmlns:a16="http://schemas.microsoft.com/office/drawing/2014/main" id="{57DD11D1-4A5E-4127-9DC0-4B9E1F80F89D}"/>
              </a:ext>
            </a:extLst>
          </p:cNvPr>
          <p:cNvPicPr>
            <a:picLocks noChangeAspect="1"/>
          </p:cNvPicPr>
          <p:nvPr/>
        </p:nvPicPr>
        <p:blipFill>
          <a:blip r:embed="rId2"/>
          <a:stretch>
            <a:fillRect/>
          </a:stretch>
        </p:blipFill>
        <p:spPr>
          <a:xfrm>
            <a:off x="1483260" y="3571178"/>
            <a:ext cx="7543800" cy="1695450"/>
          </a:xfrm>
          <a:prstGeom prst="rect">
            <a:avLst/>
          </a:prstGeom>
        </p:spPr>
      </p:pic>
      <p:pic>
        <p:nvPicPr>
          <p:cNvPr id="8" name="Picture 7">
            <a:extLst>
              <a:ext uri="{FF2B5EF4-FFF2-40B4-BE49-F238E27FC236}">
                <a16:creationId xmlns:a16="http://schemas.microsoft.com/office/drawing/2014/main" id="{43D4D492-0CF6-44F6-AD77-F2FC4195A84B}"/>
              </a:ext>
            </a:extLst>
          </p:cNvPr>
          <p:cNvPicPr>
            <a:picLocks noChangeAspect="1"/>
          </p:cNvPicPr>
          <p:nvPr/>
        </p:nvPicPr>
        <p:blipFill>
          <a:blip r:embed="rId3"/>
          <a:stretch>
            <a:fillRect/>
          </a:stretch>
        </p:blipFill>
        <p:spPr>
          <a:xfrm>
            <a:off x="1230312" y="6299200"/>
            <a:ext cx="10544175" cy="2933700"/>
          </a:xfrm>
          <a:prstGeom prst="rect">
            <a:avLst/>
          </a:prstGeom>
        </p:spPr>
      </p:pic>
      <p:sp>
        <p:nvSpPr>
          <p:cNvPr id="13" name="Rectangle 12">
            <a:extLst>
              <a:ext uri="{FF2B5EF4-FFF2-40B4-BE49-F238E27FC236}">
                <a16:creationId xmlns:a16="http://schemas.microsoft.com/office/drawing/2014/main" id="{42672C76-F652-496F-BF9A-F99CB9A8457C}"/>
              </a:ext>
            </a:extLst>
          </p:cNvPr>
          <p:cNvSpPr/>
          <p:nvPr/>
        </p:nvSpPr>
        <p:spPr>
          <a:xfrm>
            <a:off x="1070664" y="6299200"/>
            <a:ext cx="10816535" cy="3023220"/>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spTree>
    <p:extLst>
      <p:ext uri="{BB962C8B-B14F-4D97-AF65-F5344CB8AC3E}">
        <p14:creationId xmlns:p14="http://schemas.microsoft.com/office/powerpoint/2010/main" val="14457723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How to"/>
          <p:cNvSpPr txBox="1">
            <a:spLocks noGrp="1"/>
          </p:cNvSpPr>
          <p:nvPr>
            <p:ph type="title"/>
          </p:nvPr>
        </p:nvSpPr>
        <p:spPr>
          <a:prstGeom prst="rect">
            <a:avLst/>
          </a:prstGeom>
        </p:spPr>
        <p:txBody>
          <a:bodyPr>
            <a:normAutofit/>
          </a:bodyPr>
          <a:lstStyle>
            <a:lvl1pPr marL="6185" marR="56570" indent="-6185" defTabSz="896111">
              <a:defRPr sz="5880"/>
            </a:lvl1pPr>
          </a:lstStyle>
          <a:p>
            <a:r>
              <a:rPr lang="en-GB" dirty="0"/>
              <a:t>Add geofences</a:t>
            </a:r>
            <a:endParaRPr dirty="0"/>
          </a:p>
        </p:txBody>
      </p:sp>
      <p:sp>
        <p:nvSpPr>
          <p:cNvPr id="191" name="Permissions required:…"/>
          <p:cNvSpPr txBox="1">
            <a:spLocks noGrp="1"/>
          </p:cNvSpPr>
          <p:nvPr>
            <p:ph type="body" sz="half" idx="1"/>
          </p:nvPr>
        </p:nvSpPr>
        <p:spPr>
          <a:xfrm>
            <a:off x="177800" y="1689100"/>
            <a:ext cx="12827000" cy="8077200"/>
          </a:xfrm>
          <a:prstGeom prst="rect">
            <a:avLst/>
          </a:prstGeom>
        </p:spPr>
        <p:txBody>
          <a:bodyPr/>
          <a:lstStyle>
            <a:lvl1pPr>
              <a:defRPr sz="3600"/>
            </a:lvl1pPr>
          </a:lstStyle>
          <a:p>
            <a:r>
              <a:rPr lang="en-US" b="0" i="0" dirty="0">
                <a:solidFill>
                  <a:srgbClr val="202124"/>
                </a:solidFill>
                <a:effectLst/>
                <a:latin typeface="Century Gothic" panose="020B0502020202020204" pitchFamily="34" charset="0"/>
              </a:rPr>
              <a:t>To add geofence, use the </a:t>
            </a:r>
            <a:r>
              <a:rPr lang="en-US" b="0" i="0" dirty="0" err="1">
                <a:solidFill>
                  <a:srgbClr val="202124"/>
                </a:solidFill>
                <a:effectLst/>
                <a:latin typeface="Century Gothic" panose="020B0502020202020204" pitchFamily="34" charset="0"/>
              </a:rPr>
              <a:t>addGeofences</a:t>
            </a:r>
            <a:r>
              <a:rPr lang="en-US" b="0" i="0" dirty="0">
                <a:solidFill>
                  <a:srgbClr val="202124"/>
                </a:solidFill>
                <a:effectLst/>
                <a:latin typeface="Century Gothic" panose="020B0502020202020204" pitchFamily="34" charset="0"/>
              </a:rPr>
              <a:t>() method, and the </a:t>
            </a:r>
            <a:r>
              <a:rPr lang="en-US" b="1" i="0" dirty="0" err="1">
                <a:solidFill>
                  <a:srgbClr val="202124"/>
                </a:solidFill>
                <a:effectLst/>
                <a:latin typeface="Century Gothic" panose="020B0502020202020204" pitchFamily="34" charset="0"/>
              </a:rPr>
              <a:t>PendingIntent</a:t>
            </a:r>
            <a:r>
              <a:rPr lang="en-US" b="0" i="0" dirty="0">
                <a:solidFill>
                  <a:srgbClr val="202124"/>
                </a:solidFill>
                <a:effectLst/>
                <a:latin typeface="Century Gothic" panose="020B0502020202020204" pitchFamily="34" charset="0"/>
              </a:rPr>
              <a:t>. </a:t>
            </a:r>
          </a:p>
          <a:p>
            <a:endParaRPr dirty="0">
              <a:latin typeface="Century Gothic" panose="020B0502020202020204" pitchFamily="34" charset="0"/>
            </a:endParaRPr>
          </a:p>
        </p:txBody>
      </p:sp>
      <p:sp>
        <p:nvSpPr>
          <p:cNvPr id="192"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9" name="Rectangle 8">
            <a:extLst>
              <a:ext uri="{FF2B5EF4-FFF2-40B4-BE49-F238E27FC236}">
                <a16:creationId xmlns:a16="http://schemas.microsoft.com/office/drawing/2014/main" id="{BB6C4CCF-75D6-472C-A6B8-B62DA60DD9AC}"/>
              </a:ext>
            </a:extLst>
          </p:cNvPr>
          <p:cNvSpPr/>
          <p:nvPr/>
        </p:nvSpPr>
        <p:spPr>
          <a:xfrm>
            <a:off x="1483261" y="3571177"/>
            <a:ext cx="9935588" cy="2856609"/>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pic>
        <p:nvPicPr>
          <p:cNvPr id="4" name="Picture 3">
            <a:extLst>
              <a:ext uri="{FF2B5EF4-FFF2-40B4-BE49-F238E27FC236}">
                <a16:creationId xmlns:a16="http://schemas.microsoft.com/office/drawing/2014/main" id="{36160501-1BBD-4764-A96D-824241FE15E6}"/>
              </a:ext>
            </a:extLst>
          </p:cNvPr>
          <p:cNvPicPr>
            <a:picLocks noChangeAspect="1"/>
          </p:cNvPicPr>
          <p:nvPr/>
        </p:nvPicPr>
        <p:blipFill>
          <a:blip r:embed="rId2"/>
          <a:stretch>
            <a:fillRect/>
          </a:stretch>
        </p:blipFill>
        <p:spPr>
          <a:xfrm>
            <a:off x="1820862" y="3640522"/>
            <a:ext cx="9363075" cy="2695575"/>
          </a:xfrm>
          <a:prstGeom prst="rect">
            <a:avLst/>
          </a:prstGeom>
        </p:spPr>
      </p:pic>
    </p:spTree>
    <p:extLst>
      <p:ext uri="{BB962C8B-B14F-4D97-AF65-F5344CB8AC3E}">
        <p14:creationId xmlns:p14="http://schemas.microsoft.com/office/powerpoint/2010/main" val="8762201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PendingIntent"/>
          <p:cNvSpPr txBox="1">
            <a:spLocks noGrp="1"/>
          </p:cNvSpPr>
          <p:nvPr>
            <p:ph type="title"/>
          </p:nvPr>
        </p:nvSpPr>
        <p:spPr>
          <a:prstGeom prst="rect">
            <a:avLst/>
          </a:prstGeom>
        </p:spPr>
        <p:txBody>
          <a:bodyPr/>
          <a:lstStyle/>
          <a:p>
            <a:r>
              <a:t>PendingIntent</a:t>
            </a:r>
          </a:p>
        </p:txBody>
      </p:sp>
      <p:sp>
        <p:nvSpPr>
          <p:cNvPr id="202" name="A PendingIntent is a token that you give to a foreign application…"/>
          <p:cNvSpPr txBox="1">
            <a:spLocks noGrp="1"/>
          </p:cNvSpPr>
          <p:nvPr>
            <p:ph type="body" idx="1"/>
          </p:nvPr>
        </p:nvSpPr>
        <p:spPr>
          <a:prstGeom prst="rect">
            <a:avLst/>
          </a:prstGeom>
        </p:spPr>
        <p:txBody>
          <a:bodyPr/>
          <a:lstStyle/>
          <a:p>
            <a:r>
              <a:t>A PendingIntent is a token that you give to a foreign application </a:t>
            </a:r>
          </a:p>
          <a:p>
            <a:pPr marL="730212" lvl="1" indent="-284162">
              <a:spcBef>
                <a:spcPts val="1500"/>
              </a:spcBef>
              <a:defRPr sz="3400"/>
            </a:pPr>
            <a:r>
              <a:t>e.g. NotificationManager , AlarmManager , Home Screen AppWidgetManager , or other 3rd party applications</a:t>
            </a:r>
          </a:p>
          <a:p>
            <a:pPr marL="730212" lvl="1" indent="-284162">
              <a:spcBef>
                <a:spcPts val="1500"/>
              </a:spcBef>
              <a:defRPr sz="3400"/>
            </a:pPr>
            <a:r>
              <a:t>to allow the foreign application to use your application's permissions to execute a predefined piece of code that you provide</a:t>
            </a:r>
          </a:p>
        </p:txBody>
      </p:sp>
      <p:sp>
        <p:nvSpPr>
          <p:cNvPr id="20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PendingIntent"/>
          <p:cNvSpPr txBox="1">
            <a:spLocks noGrp="1"/>
          </p:cNvSpPr>
          <p:nvPr>
            <p:ph type="title"/>
          </p:nvPr>
        </p:nvSpPr>
        <p:spPr>
          <a:prstGeom prst="rect">
            <a:avLst/>
          </a:prstGeom>
        </p:spPr>
        <p:txBody>
          <a:bodyPr/>
          <a:lstStyle/>
          <a:p>
            <a:r>
              <a:t>PendingIntent</a:t>
            </a:r>
          </a:p>
        </p:txBody>
      </p:sp>
      <p:sp>
        <p:nvSpPr>
          <p:cNvPr id="206" name="By giving a PendingIntent to another application, you are granting it the right to perform the operation you have specified as if the other application was yourself…"/>
          <p:cNvSpPr txBox="1">
            <a:spLocks noGrp="1"/>
          </p:cNvSpPr>
          <p:nvPr>
            <p:ph type="body" idx="1"/>
          </p:nvPr>
        </p:nvSpPr>
        <p:spPr>
          <a:prstGeom prst="rect">
            <a:avLst/>
          </a:prstGeom>
        </p:spPr>
        <p:txBody>
          <a:bodyPr/>
          <a:lstStyle/>
          <a:p>
            <a:pPr marL="373343" marR="56570" indent="-334485" defTabSz="896111">
              <a:spcBef>
                <a:spcPts val="1500"/>
              </a:spcBef>
              <a:defRPr sz="3920"/>
            </a:pPr>
            <a:r>
              <a:t>By giving a PendingIntent to another application, you are granting it the right to perform the operation you have specified as if the other application was yourself </a:t>
            </a:r>
          </a:p>
          <a:p>
            <a:pPr marL="771615" marR="56570" lvl="1" indent="-334485" defTabSz="896111">
              <a:spcBef>
                <a:spcPts val="1400"/>
              </a:spcBef>
              <a:defRPr sz="3920"/>
            </a:pPr>
            <a:r>
              <a:t>with the same permissions and identity</a:t>
            </a:r>
          </a:p>
          <a:p>
            <a:pPr marL="373343" marR="56570" indent="-334485" defTabSz="896111">
              <a:spcBef>
                <a:spcPts val="1500"/>
              </a:spcBef>
              <a:defRPr sz="3920"/>
            </a:pPr>
            <a:r>
              <a:t>Be careful about how you build the PendingIntent: </a:t>
            </a:r>
          </a:p>
          <a:p>
            <a:pPr marL="771615" marR="56570" lvl="1" indent="-334485" defTabSz="896111">
              <a:spcBef>
                <a:spcPts val="1400"/>
              </a:spcBef>
              <a:defRPr sz="3920"/>
            </a:pPr>
            <a:r>
              <a:t>almost always, for example, the base Intent you supply should have the component name explicitly set to one of your own components, to ensure it is ultimately sent there and nowhere else</a:t>
            </a:r>
          </a:p>
        </p:txBody>
      </p:sp>
      <p:sp>
        <p:nvSpPr>
          <p:cNvPr id="207"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reating a request"/>
          <p:cNvSpPr txBox="1">
            <a:spLocks noGrp="1"/>
          </p:cNvSpPr>
          <p:nvPr>
            <p:ph type="title"/>
          </p:nvPr>
        </p:nvSpPr>
        <p:spPr>
          <a:prstGeom prst="rect">
            <a:avLst/>
          </a:prstGeom>
        </p:spPr>
        <p:txBody>
          <a:bodyPr/>
          <a:lstStyle/>
          <a:p>
            <a:r>
              <a:t>Creating a request</a:t>
            </a:r>
          </a:p>
        </p:txBody>
      </p:sp>
      <p:sp>
        <p:nvSpPr>
          <p:cNvPr id="210" name="Given the list :…"/>
          <p:cNvSpPr txBox="1">
            <a:spLocks noGrp="1"/>
          </p:cNvSpPr>
          <p:nvPr>
            <p:ph type="body" idx="1"/>
          </p:nvPr>
        </p:nvSpPr>
        <p:spPr>
          <a:prstGeom prst="rect">
            <a:avLst/>
          </a:prstGeom>
        </p:spPr>
        <p:txBody>
          <a:bodyPr/>
          <a:lstStyle/>
          <a:p>
            <a:pPr marL="380963" indent="-341311">
              <a:defRPr sz="3200"/>
            </a:pPr>
            <a:r>
              <a:t>GEOFENCE_TRANSITION_ENTER triggers when a device enters a geofence, </a:t>
            </a:r>
          </a:p>
          <a:p>
            <a:pPr marL="380963" indent="-341311">
              <a:defRPr sz="3200"/>
            </a:pPr>
            <a:r>
              <a:t> GEOFENCE_TRANSITION_EXIT triggers when a device exits a geofence</a:t>
            </a:r>
            <a:endParaRPr sz="3500"/>
          </a:p>
          <a:p>
            <a:pPr marL="380963" indent="-341311">
              <a:defRPr sz="3500"/>
            </a:pPr>
            <a:r>
              <a:t>INITIAL_TRIGGER_ENTER tells Location services that </a:t>
            </a:r>
          </a:p>
          <a:p>
            <a:pPr marL="787362" lvl="1" indent="-341312">
              <a:spcBef>
                <a:spcPts val="1500"/>
              </a:spcBef>
              <a:defRPr sz="3500"/>
            </a:pPr>
            <a:r>
              <a:t>GEOFENCE_TRANSITION_ENTER should be triggered if the device is already inside the geofence</a:t>
            </a:r>
          </a:p>
          <a:p>
            <a:pPr marL="787362" lvl="1" indent="-341312">
              <a:spcBef>
                <a:spcPts val="1500"/>
              </a:spcBef>
              <a:defRPr sz="3500"/>
            </a:pPr>
            <a:r>
              <a:t>INITIAL_TRIGGER_DWELL triggers events only when the user stops for a defined duration within a geofence</a:t>
            </a:r>
          </a:p>
          <a:p>
            <a:pPr marL="1647787" lvl="2" indent="-341312">
              <a:spcBef>
                <a:spcPts val="1500"/>
              </a:spcBef>
              <a:defRPr sz="3500"/>
            </a:pPr>
            <a:r>
              <a:t>reduce "alert spam" resulting from large numbers notifications when a device briefly enters and exits geofences</a:t>
            </a:r>
          </a:p>
        </p:txBody>
      </p:sp>
      <p:sp>
        <p:nvSpPr>
          <p:cNvPr id="21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How to"/>
          <p:cNvSpPr txBox="1">
            <a:spLocks noGrp="1"/>
          </p:cNvSpPr>
          <p:nvPr>
            <p:ph type="title"/>
          </p:nvPr>
        </p:nvSpPr>
        <p:spPr>
          <a:prstGeom prst="rect">
            <a:avLst/>
          </a:prstGeom>
        </p:spPr>
        <p:txBody>
          <a:bodyPr>
            <a:normAutofit fontScale="90000"/>
          </a:bodyPr>
          <a:lstStyle/>
          <a:p>
            <a:r>
              <a:rPr lang="en-GB" dirty="0"/>
              <a:t>Handle geofence transitions</a:t>
            </a:r>
            <a:endParaRPr dirty="0"/>
          </a:p>
        </p:txBody>
      </p:sp>
      <p:sp>
        <p:nvSpPr>
          <p:cNvPr id="214" name="Permissions required:…"/>
          <p:cNvSpPr txBox="1">
            <a:spLocks noGrp="1"/>
          </p:cNvSpPr>
          <p:nvPr>
            <p:ph type="body" idx="1"/>
          </p:nvPr>
        </p:nvSpPr>
        <p:spPr>
          <a:xfrm>
            <a:off x="596900" y="1676400"/>
            <a:ext cx="4120066" cy="8077200"/>
          </a:xfrm>
          <a:prstGeom prst="rect">
            <a:avLst/>
          </a:prstGeom>
        </p:spPr>
        <p:txBody>
          <a:bodyPr/>
          <a:lstStyle/>
          <a:p>
            <a:r>
              <a:rPr lang="en-GB" dirty="0"/>
              <a:t>When location services detect that the user has entered or exited a geofence, it send out the intent</a:t>
            </a:r>
            <a:endParaRPr dirty="0"/>
          </a:p>
        </p:txBody>
      </p:sp>
      <p:sp>
        <p:nvSpPr>
          <p:cNvPr id="215"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pic>
        <p:nvPicPr>
          <p:cNvPr id="3" name="Picture 2">
            <a:extLst>
              <a:ext uri="{FF2B5EF4-FFF2-40B4-BE49-F238E27FC236}">
                <a16:creationId xmlns:a16="http://schemas.microsoft.com/office/drawing/2014/main" id="{11564C00-215A-4E2F-9943-D3ECCEFB4E74}"/>
              </a:ext>
            </a:extLst>
          </p:cNvPr>
          <p:cNvPicPr>
            <a:picLocks noChangeAspect="1"/>
          </p:cNvPicPr>
          <p:nvPr/>
        </p:nvPicPr>
        <p:blipFill>
          <a:blip r:embed="rId2"/>
          <a:stretch>
            <a:fillRect/>
          </a:stretch>
        </p:blipFill>
        <p:spPr>
          <a:xfrm>
            <a:off x="4533685" y="2653990"/>
            <a:ext cx="7468030" cy="7040276"/>
          </a:xfrm>
          <a:prstGeom prst="rect">
            <a:avLst/>
          </a:prstGeom>
        </p:spPr>
      </p:pic>
      <p:sp>
        <p:nvSpPr>
          <p:cNvPr id="8" name="Rectangle 7">
            <a:extLst>
              <a:ext uri="{FF2B5EF4-FFF2-40B4-BE49-F238E27FC236}">
                <a16:creationId xmlns:a16="http://schemas.microsoft.com/office/drawing/2014/main" id="{A50A9967-1093-435E-9173-F0FE78174108}"/>
              </a:ext>
            </a:extLst>
          </p:cNvPr>
          <p:cNvSpPr/>
          <p:nvPr/>
        </p:nvSpPr>
        <p:spPr>
          <a:xfrm>
            <a:off x="4449337" y="2486723"/>
            <a:ext cx="7649736" cy="7207544"/>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moving Geofences"/>
          <p:cNvSpPr txBox="1">
            <a:spLocks noGrp="1"/>
          </p:cNvSpPr>
          <p:nvPr>
            <p:ph type="title"/>
          </p:nvPr>
        </p:nvSpPr>
        <p:spPr>
          <a:prstGeom prst="rect">
            <a:avLst/>
          </a:prstGeom>
        </p:spPr>
        <p:txBody>
          <a:bodyPr/>
          <a:lstStyle/>
          <a:p>
            <a:r>
              <a:t>Removing Geofences</a:t>
            </a:r>
          </a:p>
        </p:txBody>
      </p:sp>
      <p:sp>
        <p:nvSpPr>
          <p:cNvPr id="219" name="Typically in onDestroy"/>
          <p:cNvSpPr txBox="1">
            <a:spLocks noGrp="1"/>
          </p:cNvSpPr>
          <p:nvPr>
            <p:ph type="body" idx="1"/>
          </p:nvPr>
        </p:nvSpPr>
        <p:spPr>
          <a:prstGeom prst="rect">
            <a:avLst/>
          </a:prstGeom>
        </p:spPr>
        <p:txBody>
          <a:bodyPr/>
          <a:lstStyle/>
          <a:p>
            <a:r>
              <a:t>When you no longer need geofences, it is a best practice to remove them, which stops monitoring, in order to save battery and CPU cycles.</a:t>
            </a:r>
          </a:p>
        </p:txBody>
      </p:sp>
      <p:sp>
        <p:nvSpPr>
          <p:cNvPr id="220"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221" name="Screenshot 2021-12-02 at 23.28.21.png" descr="Screenshot 2021-12-02 at 23.28.21.png"/>
          <p:cNvPicPr>
            <a:picLocks noChangeAspect="1"/>
          </p:cNvPicPr>
          <p:nvPr/>
        </p:nvPicPr>
        <p:blipFill>
          <a:blip r:embed="rId2"/>
          <a:stretch>
            <a:fillRect/>
          </a:stretch>
        </p:blipFill>
        <p:spPr>
          <a:xfrm>
            <a:off x="1537096" y="4772570"/>
            <a:ext cx="9460057" cy="391626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Lecture Overview"/>
          <p:cNvSpPr txBox="1">
            <a:spLocks noGrp="1"/>
          </p:cNvSpPr>
          <p:nvPr>
            <p:ph type="title"/>
          </p:nvPr>
        </p:nvSpPr>
        <p:spPr>
          <a:prstGeom prst="rect">
            <a:avLst/>
          </a:prstGeom>
        </p:spPr>
        <p:txBody>
          <a:bodyPr/>
          <a:lstStyle/>
          <a:p>
            <a:r>
              <a:t>Lecture Overview</a:t>
            </a:r>
          </a:p>
        </p:txBody>
      </p:sp>
      <p:sp>
        <p:nvSpPr>
          <p:cNvPr id="140" name="Part 1:…"/>
          <p:cNvSpPr txBox="1">
            <a:spLocks noGrp="1"/>
          </p:cNvSpPr>
          <p:nvPr>
            <p:ph type="body" idx="1"/>
          </p:nvPr>
        </p:nvSpPr>
        <p:spPr>
          <a:xfrm>
            <a:off x="558800" y="1913466"/>
            <a:ext cx="11887200" cy="8077201"/>
          </a:xfrm>
          <a:prstGeom prst="rect">
            <a:avLst/>
          </a:prstGeom>
        </p:spPr>
        <p:txBody>
          <a:bodyPr lIns="76200" tIns="76200" rIns="76200" bIns="76200"/>
          <a:lstStyle/>
          <a:p>
            <a:pPr marL="380963">
              <a:defRPr sz="3500"/>
            </a:pPr>
            <a:r>
              <a:t>Part 1: </a:t>
            </a:r>
            <a:endParaRPr>
              <a:latin typeface="Times"/>
              <a:ea typeface="Times"/>
              <a:cs typeface="Times"/>
              <a:sym typeface="Times"/>
            </a:endParaRPr>
          </a:p>
          <a:p>
            <a:pPr marL="0" marR="0" lvl="2" indent="457200" defTabSz="457200">
              <a:spcBef>
                <a:spcPts val="1200"/>
              </a:spcBef>
              <a:buSzTx/>
              <a:buNone/>
              <a:defRPr sz="3500">
                <a:solidFill>
                  <a:srgbClr val="005493"/>
                </a:solidFill>
                <a:uFillTx/>
              </a:defRPr>
            </a:pPr>
            <a:r>
              <a:t>• Contextualising</a:t>
            </a:r>
          </a:p>
          <a:p>
            <a:pPr marL="0" marR="0" lvl="2" indent="457200" defTabSz="457200">
              <a:spcBef>
                <a:spcPts val="1200"/>
              </a:spcBef>
              <a:buSzTx/>
              <a:buNone/>
              <a:defRPr sz="3500">
                <a:solidFill>
                  <a:srgbClr val="005493"/>
                </a:solidFill>
                <a:uFillTx/>
              </a:defRPr>
            </a:pPr>
            <a:r>
              <a:t>• Geofencing</a:t>
            </a:r>
            <a:endParaRPr>
              <a:latin typeface="Times"/>
              <a:ea typeface="Times"/>
              <a:cs typeface="Times"/>
              <a:sym typeface="Times"/>
            </a:endParaRPr>
          </a:p>
          <a:p>
            <a:pPr marL="0" marR="0" indent="0" defTabSz="457200">
              <a:spcBef>
                <a:spcPts val="1200"/>
              </a:spcBef>
              <a:buSzTx/>
              <a:buNone/>
              <a:defRPr sz="3500">
                <a:uFillTx/>
              </a:defRPr>
            </a:pPr>
            <a:r>
              <a:t>• Part 2: </a:t>
            </a:r>
          </a:p>
          <a:p>
            <a:pPr marL="444500" marR="0" lvl="1" indent="0" defTabSz="457200">
              <a:spcBef>
                <a:spcPts val="1200"/>
              </a:spcBef>
              <a:buSzPct val="100000"/>
              <a:defRPr sz="3500">
                <a:solidFill>
                  <a:srgbClr val="004D80"/>
                </a:solidFill>
                <a:uFillTx/>
              </a:defRPr>
            </a:pPr>
            <a:r>
              <a:t>Activity Recognition</a:t>
            </a:r>
          </a:p>
          <a:p>
            <a:pPr marL="444500" marR="0" lvl="1" indent="0" defTabSz="457200">
              <a:spcBef>
                <a:spcPts val="1200"/>
              </a:spcBef>
              <a:buSzPct val="100000"/>
              <a:defRPr sz="3500">
                <a:solidFill>
                  <a:srgbClr val="004D80"/>
                </a:solidFill>
                <a:uFillTx/>
              </a:defRPr>
            </a:pPr>
            <a:r>
              <a:t>Combining AR and Geofencing </a:t>
            </a:r>
          </a:p>
          <a:p>
            <a:pPr marL="0" marR="0" indent="0" defTabSz="457200">
              <a:spcBef>
                <a:spcPts val="1200"/>
              </a:spcBef>
              <a:buSzTx/>
              <a:buNone/>
              <a:defRPr sz="3500">
                <a:uFillTx/>
              </a:defRPr>
            </a:pPr>
            <a:r>
              <a:t>• Lab tutorial : </a:t>
            </a:r>
            <a:endParaRPr>
              <a:latin typeface="Times"/>
              <a:ea typeface="Times"/>
              <a:cs typeface="Times"/>
              <a:sym typeface="Times"/>
            </a:endParaRPr>
          </a:p>
          <a:p>
            <a:pPr marL="0" marR="0" lvl="1" indent="446050" defTabSz="457200">
              <a:spcBef>
                <a:spcPts val="1200"/>
              </a:spcBef>
              <a:buSzTx/>
              <a:buNone/>
              <a:defRPr sz="3500">
                <a:solidFill>
                  <a:srgbClr val="004D80"/>
                </a:solidFill>
                <a:uFillTx/>
              </a:defRPr>
            </a:pPr>
            <a:r>
              <a:t>•Preparing assignments</a:t>
            </a:r>
          </a:p>
        </p:txBody>
      </p:sp>
      <p:sp>
        <p:nvSpPr>
          <p:cNvPr id="141" name="Slide Number"/>
          <p:cNvSpPr txBox="1">
            <a:spLocks noGrp="1"/>
          </p:cNvSpPr>
          <p:nvPr>
            <p:ph type="sldNum" sz="quarter" idx="4294967295"/>
          </p:nvPr>
        </p:nvSpPr>
        <p:spPr>
          <a:xfrm>
            <a:off x="12663684" y="9232900"/>
            <a:ext cx="283772"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
        <p:nvSpPr>
          <p:cNvPr id="142" name="Text"/>
          <p:cNvSpPr txBox="1"/>
          <p:nvPr/>
        </p:nvSpPr>
        <p:spPr>
          <a:xfrm>
            <a:off x="5561837" y="9317203"/>
            <a:ext cx="232613" cy="43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indent="40637">
              <a:defRPr sz="2200">
                <a:latin typeface="Helvetica Neue Light"/>
                <a:ea typeface="Helvetica Neue Light"/>
                <a:cs typeface="Helvetica Neue Light"/>
                <a:sym typeface="Helvetica Neue Light"/>
              </a:defRPr>
            </a:lvl1pPr>
          </a:lstStyle>
          <a:p>
            <a:r>
              <a:t> </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Best practices"/>
          <p:cNvSpPr txBox="1">
            <a:spLocks noGrp="1"/>
          </p:cNvSpPr>
          <p:nvPr>
            <p:ph type="title"/>
          </p:nvPr>
        </p:nvSpPr>
        <p:spPr>
          <a:prstGeom prst="rect">
            <a:avLst/>
          </a:prstGeom>
        </p:spPr>
        <p:txBody>
          <a:bodyPr/>
          <a:lstStyle/>
          <a:p>
            <a:r>
              <a:t>Best practices</a:t>
            </a:r>
          </a:p>
        </p:txBody>
      </p:sp>
      <p:sp>
        <p:nvSpPr>
          <p:cNvPr id="224" name="Reduce power consumption…"/>
          <p:cNvSpPr txBox="1">
            <a:spLocks noGrp="1"/>
          </p:cNvSpPr>
          <p:nvPr>
            <p:ph type="body" idx="1"/>
          </p:nvPr>
        </p:nvSpPr>
        <p:spPr>
          <a:prstGeom prst="rect">
            <a:avLst/>
          </a:prstGeom>
        </p:spPr>
        <p:txBody>
          <a:bodyPr/>
          <a:lstStyle/>
          <a:p>
            <a:r>
              <a:t>Reduce power consumption</a:t>
            </a:r>
          </a:p>
          <a:p>
            <a:pPr marL="730212" lvl="1" indent="-284162">
              <a:spcBef>
                <a:spcPts val="1500"/>
              </a:spcBef>
              <a:defRPr sz="3400"/>
            </a:pPr>
            <a:r>
              <a:t>Set the notification responsiveness to a higher value to avoid false alarms</a:t>
            </a:r>
          </a:p>
          <a:p>
            <a:pPr marL="730212" lvl="1" indent="-284162">
              <a:spcBef>
                <a:spcPts val="1500"/>
              </a:spcBef>
              <a:defRPr sz="3400"/>
            </a:pPr>
            <a:r>
              <a:t>Use a larger geofence radius </a:t>
            </a:r>
          </a:p>
          <a:p>
            <a:pPr marL="1558887" lvl="2" indent="-252412">
              <a:spcBef>
                <a:spcPts val="800"/>
              </a:spcBef>
              <a:defRPr sz="3000"/>
            </a:pPr>
            <a:r>
              <a:t>for locations where a user spends a significant amount of time, such as home or work</a:t>
            </a:r>
          </a:p>
          <a:p>
            <a:pPr marL="2184362" lvl="3" indent="-227011">
              <a:lnSpc>
                <a:spcPct val="120000"/>
              </a:lnSpc>
              <a:spcBef>
                <a:spcPts val="500"/>
              </a:spcBef>
              <a:defRPr sz="2400"/>
            </a:pPr>
            <a:r>
              <a:t>to avoid false enter/exit events</a:t>
            </a:r>
          </a:p>
          <a:p>
            <a:pPr marL="1558887" lvl="2" indent="-252412">
              <a:spcBef>
                <a:spcPts val="800"/>
              </a:spcBef>
              <a:defRPr sz="3000"/>
            </a:pPr>
            <a:r>
              <a:t>for indoor locations (esp tall buildings) </a:t>
            </a:r>
          </a:p>
          <a:p>
            <a:r>
              <a:t>Choose the optimal radius for your geofence</a:t>
            </a:r>
          </a:p>
          <a:p>
            <a:pPr marL="730212" lvl="1" indent="-284162">
              <a:spcBef>
                <a:spcPts val="1500"/>
              </a:spcBef>
              <a:defRPr sz="3400"/>
            </a:pPr>
            <a:r>
              <a:t>100m suggested in city - some km in the middle of nowhere</a:t>
            </a:r>
          </a:p>
        </p:txBody>
      </p:sp>
      <p:sp>
        <p:nvSpPr>
          <p:cNvPr id="22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Activity Recognition"/>
          <p:cNvSpPr txBox="1">
            <a:spLocks noGrp="1"/>
          </p:cNvSpPr>
          <p:nvPr>
            <p:ph type="title"/>
          </p:nvPr>
        </p:nvSpPr>
        <p:spPr>
          <a:prstGeom prst="rect">
            <a:avLst/>
          </a:prstGeom>
        </p:spPr>
        <p:txBody>
          <a:bodyPr/>
          <a:lstStyle/>
          <a:p>
            <a:r>
              <a:t>Activity Recognition</a:t>
            </a:r>
          </a:p>
        </p:txBody>
      </p:sp>
      <p:sp>
        <p:nvSpPr>
          <p:cNvPr id="228" name="Context based on Actions"/>
          <p:cNvSpPr txBox="1">
            <a:spLocks noGrp="1"/>
          </p:cNvSpPr>
          <p:nvPr>
            <p:ph type="body" sz="half" idx="1"/>
          </p:nvPr>
        </p:nvSpPr>
        <p:spPr>
          <a:prstGeom prst="rect">
            <a:avLst/>
          </a:prstGeom>
        </p:spPr>
        <p:txBody>
          <a:bodyPr/>
          <a:lstStyle/>
          <a:p>
            <a:r>
              <a:t>Context based on Actions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A/R"/>
          <p:cNvSpPr txBox="1">
            <a:spLocks noGrp="1"/>
          </p:cNvSpPr>
          <p:nvPr>
            <p:ph type="title"/>
          </p:nvPr>
        </p:nvSpPr>
        <p:spPr>
          <a:prstGeom prst="rect">
            <a:avLst/>
          </a:prstGeom>
        </p:spPr>
        <p:txBody>
          <a:bodyPr/>
          <a:lstStyle/>
          <a:p>
            <a:r>
              <a:t>A/R</a:t>
            </a:r>
          </a:p>
        </p:txBody>
      </p:sp>
      <p:sp>
        <p:nvSpPr>
          <p:cNvPr id="231" name="It might be necessary to design your app to identify when a user starts or stops a particular activity…"/>
          <p:cNvSpPr txBox="1">
            <a:spLocks noGrp="1"/>
          </p:cNvSpPr>
          <p:nvPr>
            <p:ph type="body" idx="1"/>
          </p:nvPr>
        </p:nvSpPr>
        <p:spPr>
          <a:prstGeom prst="rect">
            <a:avLst/>
          </a:prstGeom>
        </p:spPr>
        <p:txBody>
          <a:bodyPr/>
          <a:lstStyle/>
          <a:p>
            <a:pPr marL="380963" indent="-341311">
              <a:defRPr sz="3500"/>
            </a:pPr>
            <a:r>
              <a:t>It might be necessary to design your app to identify when a user </a:t>
            </a:r>
            <a:r>
              <a:rPr b="1"/>
              <a:t>starts or stops a particular activity</a:t>
            </a:r>
          </a:p>
          <a:p>
            <a:pPr marL="730212" lvl="1" indent="-284162">
              <a:spcBef>
                <a:spcPts val="1500"/>
              </a:spcBef>
              <a:defRPr sz="2600"/>
            </a:pPr>
            <a:r>
              <a:t>e.g., biking, or driving</a:t>
            </a:r>
          </a:p>
          <a:p>
            <a:pPr marL="380963" indent="-341311">
              <a:defRPr sz="3500"/>
            </a:pPr>
            <a:r>
              <a:t>Why?</a:t>
            </a:r>
          </a:p>
          <a:p>
            <a:pPr marL="730212" lvl="1" indent="-284162">
              <a:spcBef>
                <a:spcPts val="1500"/>
              </a:spcBef>
              <a:defRPr sz="2600"/>
            </a:pPr>
            <a:r>
              <a:t>e.g. a mileage tracking app could start tracking miles when a user starts driving, </a:t>
            </a:r>
          </a:p>
          <a:p>
            <a:pPr marL="730212" lvl="1" indent="-284162">
              <a:spcBef>
                <a:spcPts val="1500"/>
              </a:spcBef>
              <a:defRPr sz="2600"/>
            </a:pPr>
            <a:r>
              <a:t>a messaging app could mute all conversations until the user stops driving</a:t>
            </a:r>
          </a:p>
          <a:p>
            <a:pPr marL="380963" indent="-341311">
              <a:defRPr sz="3500"/>
            </a:pPr>
            <a:r>
              <a:t>The </a:t>
            </a:r>
            <a:r>
              <a:rPr b="1"/>
              <a:t>Activity Recognition Transition API </a:t>
            </a:r>
            <a:r>
              <a:t>detects changes in the user's activity</a:t>
            </a:r>
          </a:p>
          <a:p>
            <a:pPr marL="787362" lvl="1" indent="-341312">
              <a:spcBef>
                <a:spcPts val="1500"/>
              </a:spcBef>
              <a:defRPr sz="3500"/>
            </a:pPr>
            <a:r>
              <a:t>Apps subscribe to transitions in activities of interest and the API notifies your app only when needed</a:t>
            </a:r>
          </a:p>
        </p:txBody>
      </p:sp>
      <p:sp>
        <p:nvSpPr>
          <p:cNvPr id="232"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233" name="https://developer.android.com/guide/topics/location/transitions"/>
          <p:cNvSpPr txBox="1"/>
          <p:nvPr/>
        </p:nvSpPr>
        <p:spPr>
          <a:xfrm>
            <a:off x="3541952" y="1227671"/>
            <a:ext cx="8128977" cy="448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300" u="sng">
                <a:latin typeface="Helvetica Neue Light"/>
                <a:ea typeface="Helvetica Neue Light"/>
                <a:cs typeface="Helvetica Neue Light"/>
                <a:sym typeface="Helvetica Neue Light"/>
              </a:defRPr>
            </a:pPr>
            <a:r>
              <a:t>https://developer.android.com/guide/topics/location/transitions</a:t>
            </a:r>
            <a:r>
              <a:rPr u="none"/>
              <a:t>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How to"/>
          <p:cNvSpPr txBox="1">
            <a:spLocks noGrp="1"/>
          </p:cNvSpPr>
          <p:nvPr>
            <p:ph type="title"/>
          </p:nvPr>
        </p:nvSpPr>
        <p:spPr>
          <a:prstGeom prst="rect">
            <a:avLst/>
          </a:prstGeom>
        </p:spPr>
        <p:txBody>
          <a:bodyPr/>
          <a:lstStyle/>
          <a:p>
            <a:r>
              <a:t>How to</a:t>
            </a:r>
          </a:p>
        </p:txBody>
      </p:sp>
      <p:sp>
        <p:nvSpPr>
          <p:cNvPr id="236" name="Permissions…"/>
          <p:cNvSpPr txBox="1">
            <a:spLocks noGrp="1"/>
          </p:cNvSpPr>
          <p:nvPr>
            <p:ph type="body" idx="1"/>
          </p:nvPr>
        </p:nvSpPr>
        <p:spPr>
          <a:prstGeom prst="rect">
            <a:avLst/>
          </a:prstGeom>
        </p:spPr>
        <p:txBody>
          <a:bodyPr/>
          <a:lstStyle/>
          <a:p>
            <a:r>
              <a:t>Permissions</a:t>
            </a:r>
          </a:p>
          <a:p>
            <a:endParaRPr/>
          </a:p>
          <a:p>
            <a:endParaRPr/>
          </a:p>
          <a:p>
            <a:endParaRPr/>
          </a:p>
          <a:p>
            <a:r>
              <a:t>You must implement the following:</a:t>
            </a:r>
          </a:p>
          <a:p>
            <a:pPr marL="730212" lvl="1" indent="-284162">
              <a:spcBef>
                <a:spcPts val="1500"/>
              </a:spcBef>
              <a:defRPr sz="3400"/>
            </a:pPr>
            <a:r>
              <a:t>An </a:t>
            </a:r>
            <a:r>
              <a:rPr b="1"/>
              <a:t>ActivityTransitionRequest</a:t>
            </a:r>
            <a:r>
              <a:t> object that specifies the type of activity and transition</a:t>
            </a:r>
          </a:p>
          <a:p>
            <a:pPr marL="730212" lvl="1" indent="-284162">
              <a:spcBef>
                <a:spcPts val="1500"/>
              </a:spcBef>
              <a:defRPr sz="3400"/>
            </a:pPr>
            <a:r>
              <a:t>A </a:t>
            </a:r>
            <a:r>
              <a:rPr b="1"/>
              <a:t>PendingIntent</a:t>
            </a:r>
            <a:r>
              <a:t> callback where your app receives notifications</a:t>
            </a:r>
          </a:p>
        </p:txBody>
      </p:sp>
      <p:sp>
        <p:nvSpPr>
          <p:cNvPr id="237"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238" name="Screenshot 2021-12-02 at 23.35.54.png" descr="Screenshot 2021-12-02 at 23.35.54.png"/>
          <p:cNvPicPr>
            <a:picLocks noChangeAspect="1"/>
          </p:cNvPicPr>
          <p:nvPr/>
        </p:nvPicPr>
        <p:blipFill>
          <a:blip r:embed="rId2"/>
          <a:stretch>
            <a:fillRect/>
          </a:stretch>
        </p:blipFill>
        <p:spPr>
          <a:xfrm>
            <a:off x="1123602" y="2686843"/>
            <a:ext cx="9677401" cy="1519593"/>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Activities"/>
          <p:cNvSpPr txBox="1">
            <a:spLocks noGrp="1"/>
          </p:cNvSpPr>
          <p:nvPr>
            <p:ph type="title"/>
          </p:nvPr>
        </p:nvSpPr>
        <p:spPr>
          <a:prstGeom prst="rect">
            <a:avLst/>
          </a:prstGeom>
        </p:spPr>
        <p:txBody>
          <a:bodyPr/>
          <a:lstStyle/>
          <a:p>
            <a:r>
              <a:t>Activities</a:t>
            </a:r>
          </a:p>
        </p:txBody>
      </p:sp>
      <p:sp>
        <p:nvSpPr>
          <p:cNvPr id="241" name="Constants in the DetectedActivity class…"/>
          <p:cNvSpPr txBox="1">
            <a:spLocks noGrp="1"/>
          </p:cNvSpPr>
          <p:nvPr>
            <p:ph type="body" idx="1"/>
          </p:nvPr>
        </p:nvSpPr>
        <p:spPr>
          <a:prstGeom prst="rect">
            <a:avLst/>
          </a:prstGeom>
        </p:spPr>
        <p:txBody>
          <a:bodyPr/>
          <a:lstStyle/>
          <a:p>
            <a:r>
              <a:t>Constants in the </a:t>
            </a:r>
            <a:r>
              <a:rPr b="1"/>
              <a:t>DetectedActivity</a:t>
            </a:r>
            <a:r>
              <a:t> class </a:t>
            </a:r>
          </a:p>
          <a:p>
            <a:r>
              <a:t>The </a:t>
            </a:r>
            <a:r>
              <a:rPr b="1"/>
              <a:t>Transition API </a:t>
            </a:r>
            <a:r>
              <a:t>supports the following activities:</a:t>
            </a:r>
          </a:p>
          <a:p>
            <a:pPr marL="1558887" lvl="2" indent="-252412">
              <a:spcBef>
                <a:spcPts val="800"/>
              </a:spcBef>
              <a:defRPr sz="3000"/>
            </a:pPr>
            <a:r>
              <a:t>IN_VEHICLE</a:t>
            </a:r>
          </a:p>
          <a:p>
            <a:pPr marL="1558887" lvl="2" indent="-252412">
              <a:spcBef>
                <a:spcPts val="800"/>
              </a:spcBef>
              <a:defRPr sz="3000"/>
            </a:pPr>
            <a:r>
              <a:t>ON_BICYCLE</a:t>
            </a:r>
          </a:p>
          <a:p>
            <a:pPr marL="1558887" lvl="2" indent="-252412">
              <a:spcBef>
                <a:spcPts val="800"/>
              </a:spcBef>
              <a:defRPr sz="3000"/>
            </a:pPr>
            <a:r>
              <a:t>RUNNING</a:t>
            </a:r>
          </a:p>
          <a:p>
            <a:pPr marL="1558887" lvl="2" indent="-252412">
              <a:spcBef>
                <a:spcPts val="800"/>
              </a:spcBef>
              <a:defRPr sz="3000"/>
            </a:pPr>
            <a:r>
              <a:t>STILL</a:t>
            </a:r>
          </a:p>
          <a:p>
            <a:pPr marL="1558887" lvl="2" indent="-252412">
              <a:spcBef>
                <a:spcPts val="800"/>
              </a:spcBef>
              <a:defRPr sz="3000"/>
            </a:pPr>
            <a:r>
              <a:t>WALKING </a:t>
            </a:r>
          </a:p>
          <a:p>
            <a:pPr marL="292063" indent="-252411">
              <a:spcBef>
                <a:spcPts val="800"/>
              </a:spcBef>
              <a:defRPr sz="3600" b="1"/>
            </a:pPr>
            <a:r>
              <a:t>A transition type of </a:t>
            </a:r>
            <a:r>
              <a:rPr>
                <a:solidFill>
                  <a:srgbClr val="185ABC"/>
                </a:solidFill>
                <a:hlinkClick r:id="rId2"/>
              </a:rPr>
              <a:t>ACTIVITY_TRANSITION_ENTER</a:t>
            </a:r>
            <a:r>
              <a:t> or </a:t>
            </a:r>
            <a:r>
              <a:rPr>
                <a:solidFill>
                  <a:srgbClr val="185ABC"/>
                </a:solidFill>
                <a:hlinkClick r:id="rId3"/>
              </a:rPr>
              <a:t>ACTIVITY_TRANSITION_EXIT</a:t>
            </a:r>
            <a:r>
              <a:t>. For more information, refer to the </a:t>
            </a:r>
            <a:r>
              <a:rPr>
                <a:solidFill>
                  <a:srgbClr val="185ABC"/>
                </a:solidFill>
                <a:hlinkClick r:id="rId4"/>
              </a:rPr>
              <a:t>ActivityTransition</a:t>
            </a:r>
            <a:r>
              <a:t> class.</a:t>
            </a:r>
          </a:p>
        </p:txBody>
      </p:sp>
      <p:sp>
        <p:nvSpPr>
          <p:cNvPr id="242"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ActivityTransitionRequest"/>
          <p:cNvSpPr txBox="1">
            <a:spLocks noGrp="1"/>
          </p:cNvSpPr>
          <p:nvPr>
            <p:ph type="title"/>
          </p:nvPr>
        </p:nvSpPr>
        <p:spPr>
          <a:prstGeom prst="rect">
            <a:avLst/>
          </a:prstGeom>
        </p:spPr>
        <p:txBody>
          <a:bodyPr/>
          <a:lstStyle>
            <a:lvl1pPr marL="0" indent="0">
              <a:lnSpc>
                <a:spcPct val="100000"/>
              </a:lnSpc>
              <a:spcBef>
                <a:spcPts val="1600"/>
              </a:spcBef>
              <a:defRPr sz="4300" b="1">
                <a:solidFill>
                  <a:srgbClr val="000000"/>
                </a:solidFill>
                <a:uFill>
                  <a:solidFill>
                    <a:srgbClr val="000000"/>
                  </a:solidFill>
                </a:uFill>
              </a:defRPr>
            </a:lvl1pPr>
          </a:lstStyle>
          <a:p>
            <a:r>
              <a:t>ActivityTransitionRequest</a:t>
            </a:r>
          </a:p>
        </p:txBody>
      </p:sp>
      <p:sp>
        <p:nvSpPr>
          <p:cNvPr id="245" name="To create the ActivityTransitionRequest object, you must create…"/>
          <p:cNvSpPr txBox="1">
            <a:spLocks noGrp="1"/>
          </p:cNvSpPr>
          <p:nvPr>
            <p:ph type="body" idx="1"/>
          </p:nvPr>
        </p:nvSpPr>
        <p:spPr>
          <a:prstGeom prst="rect">
            <a:avLst/>
          </a:prstGeom>
        </p:spPr>
        <p:txBody>
          <a:bodyPr/>
          <a:lstStyle/>
          <a:p>
            <a:r>
              <a:t>To create the </a:t>
            </a:r>
            <a:r>
              <a:rPr>
                <a:solidFill>
                  <a:srgbClr val="C82506"/>
                </a:solidFill>
              </a:rPr>
              <a:t>ActivityTransitionRequest</a:t>
            </a:r>
            <a:r>
              <a:t> object, you must create </a:t>
            </a:r>
          </a:p>
          <a:p>
            <a:pPr marL="730212" lvl="1" indent="-284162">
              <a:spcBef>
                <a:spcPts val="1500"/>
              </a:spcBef>
              <a:defRPr sz="3400"/>
            </a:pPr>
            <a:r>
              <a:t>a list ofActivityTransition objects, which represent the transition that you want to receive notifications about</a:t>
            </a:r>
          </a:p>
          <a:p>
            <a:pPr marL="1558887" lvl="2" indent="-252412">
              <a:spcBef>
                <a:spcPts val="800"/>
              </a:spcBef>
              <a:defRPr sz="3000"/>
            </a:pPr>
            <a:r>
              <a:t>An </a:t>
            </a:r>
            <a:r>
              <a:rPr>
                <a:solidFill>
                  <a:srgbClr val="C82506"/>
                </a:solidFill>
              </a:rPr>
              <a:t>ActivityTransition</a:t>
            </a:r>
            <a:r>
              <a:t> object includes the following data:</a:t>
            </a:r>
          </a:p>
          <a:p>
            <a:pPr marL="2184362" lvl="3" indent="-227011">
              <a:lnSpc>
                <a:spcPct val="120000"/>
              </a:lnSpc>
              <a:spcBef>
                <a:spcPts val="500"/>
              </a:spcBef>
              <a:defRPr sz="2400"/>
            </a:pPr>
            <a:r>
              <a:t>An activity type (e.g. Walking)</a:t>
            </a:r>
          </a:p>
          <a:p>
            <a:pPr marL="2184362" lvl="3" indent="-227011">
              <a:lnSpc>
                <a:spcPct val="120000"/>
              </a:lnSpc>
              <a:spcBef>
                <a:spcPts val="500"/>
              </a:spcBef>
              <a:defRPr sz="2400"/>
            </a:pPr>
            <a:r>
              <a:t>A transition type: ACTIVITY_TRANSITION_ENTER or ACTIVITY_TRANSITION_EXIT</a:t>
            </a:r>
          </a:p>
        </p:txBody>
      </p:sp>
      <p:sp>
        <p:nvSpPr>
          <p:cNvPr id="246"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Example"/>
          <p:cNvSpPr txBox="1">
            <a:spLocks noGrp="1"/>
          </p:cNvSpPr>
          <p:nvPr>
            <p:ph type="title"/>
          </p:nvPr>
        </p:nvSpPr>
        <p:spPr>
          <a:prstGeom prst="rect">
            <a:avLst/>
          </a:prstGeom>
        </p:spPr>
        <p:txBody>
          <a:bodyPr/>
          <a:lstStyle/>
          <a:p>
            <a:r>
              <a:t>Example</a:t>
            </a:r>
          </a:p>
        </p:txBody>
      </p:sp>
      <p:sp>
        <p:nvSpPr>
          <p:cNvPr id="249"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250" name="Then create a request"/>
          <p:cNvSpPr txBox="1"/>
          <p:nvPr/>
        </p:nvSpPr>
        <p:spPr>
          <a:xfrm>
            <a:off x="615825" y="7670916"/>
            <a:ext cx="4688484" cy="6718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latin typeface="Helvetica Neue Light"/>
                <a:ea typeface="Helvetica Neue Light"/>
                <a:cs typeface="Helvetica Neue Light"/>
                <a:sym typeface="Helvetica Neue Light"/>
              </a:defRPr>
            </a:lvl1pPr>
          </a:lstStyle>
          <a:p>
            <a:r>
              <a:t>Then create a request</a:t>
            </a:r>
          </a:p>
        </p:txBody>
      </p:sp>
      <p:pic>
        <p:nvPicPr>
          <p:cNvPr id="251" name="Screenshot 2021-12-02 at 23.39.02.png" descr="Screenshot 2021-12-02 at 23.39.02.png"/>
          <p:cNvPicPr>
            <a:picLocks noChangeAspect="1"/>
          </p:cNvPicPr>
          <p:nvPr/>
        </p:nvPicPr>
        <p:blipFill>
          <a:blip r:embed="rId2"/>
          <a:stretch>
            <a:fillRect/>
          </a:stretch>
        </p:blipFill>
        <p:spPr>
          <a:xfrm>
            <a:off x="1369161" y="1787475"/>
            <a:ext cx="9445032" cy="5247241"/>
          </a:xfrm>
          <a:prstGeom prst="rect">
            <a:avLst/>
          </a:prstGeom>
          <a:ln w="12700">
            <a:miter lim="400000"/>
          </a:ln>
        </p:spPr>
      </p:pic>
      <p:pic>
        <p:nvPicPr>
          <p:cNvPr id="252" name="Screenshot 2021-12-02 at 23.39.31.png" descr="Screenshot 2021-12-02 at 23.39.31.png"/>
          <p:cNvPicPr>
            <a:picLocks noChangeAspect="1"/>
          </p:cNvPicPr>
          <p:nvPr/>
        </p:nvPicPr>
        <p:blipFill>
          <a:blip r:embed="rId3"/>
          <a:stretch>
            <a:fillRect/>
          </a:stretch>
        </p:blipFill>
        <p:spPr>
          <a:xfrm>
            <a:off x="1733153" y="8545264"/>
            <a:ext cx="7793406" cy="66372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itle"/>
          <p:cNvSpPr txBox="1">
            <a:spLocks noGrp="1"/>
          </p:cNvSpPr>
          <p:nvPr>
            <p:ph type="title"/>
          </p:nvPr>
        </p:nvSpPr>
        <p:spPr>
          <a:prstGeom prst="rect">
            <a:avLst/>
          </a:prstGeom>
        </p:spPr>
        <p:txBody>
          <a:bodyPr/>
          <a:lstStyle/>
          <a:p>
            <a:endParaRPr/>
          </a:p>
        </p:txBody>
      </p:sp>
      <p:sp>
        <p:nvSpPr>
          <p:cNvPr id="255" name="Create a Task and pass an intent…"/>
          <p:cNvSpPr txBox="1">
            <a:spLocks noGrp="1"/>
          </p:cNvSpPr>
          <p:nvPr>
            <p:ph type="body" idx="1"/>
          </p:nvPr>
        </p:nvSpPr>
        <p:spPr>
          <a:prstGeom prst="rect">
            <a:avLst/>
          </a:prstGeom>
        </p:spPr>
        <p:txBody>
          <a:bodyPr/>
          <a:lstStyle/>
          <a:p>
            <a:r>
              <a:t>Create a Task and pass an intent</a:t>
            </a:r>
          </a:p>
          <a:p>
            <a:r>
              <a:t>then define what to do if the request fails/succeed</a:t>
            </a:r>
          </a:p>
        </p:txBody>
      </p:sp>
      <p:sp>
        <p:nvSpPr>
          <p:cNvPr id="256"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257" name="Screenshot 2021-12-02 at 23.41.10.png" descr="Screenshot 2021-12-02 at 23.41.10.png"/>
          <p:cNvPicPr>
            <a:picLocks noChangeAspect="1"/>
          </p:cNvPicPr>
          <p:nvPr/>
        </p:nvPicPr>
        <p:blipFill>
          <a:blip r:embed="rId2"/>
          <a:stretch>
            <a:fillRect/>
          </a:stretch>
        </p:blipFill>
        <p:spPr>
          <a:xfrm>
            <a:off x="1298071" y="4482901"/>
            <a:ext cx="10408658" cy="346357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ending Intent"/>
          <p:cNvSpPr txBox="1">
            <a:spLocks noGrp="1"/>
          </p:cNvSpPr>
          <p:nvPr>
            <p:ph type="title"/>
          </p:nvPr>
        </p:nvSpPr>
        <p:spPr>
          <a:prstGeom prst="rect">
            <a:avLst/>
          </a:prstGeom>
        </p:spPr>
        <p:txBody>
          <a:bodyPr/>
          <a:lstStyle>
            <a:lvl1pPr marL="5049" marR="46180" indent="-5049" defTabSz="731520">
              <a:defRPr sz="4800"/>
            </a:lvl1pPr>
          </a:lstStyle>
          <a:p>
            <a:r>
              <a:t>Process activity transition events</a:t>
            </a:r>
          </a:p>
        </p:txBody>
      </p:sp>
      <p:sp>
        <p:nvSpPr>
          <p:cNvPr id="260"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261" name="Screenshot 2021-12-02 at 23.42.39.png" descr="Screenshot 2021-12-02 at 23.42.39.png"/>
          <p:cNvPicPr>
            <a:picLocks noChangeAspect="1"/>
          </p:cNvPicPr>
          <p:nvPr/>
        </p:nvPicPr>
        <p:blipFill>
          <a:blip r:embed="rId2"/>
          <a:stretch>
            <a:fillRect/>
          </a:stretch>
        </p:blipFill>
        <p:spPr>
          <a:xfrm>
            <a:off x="2230387" y="6656387"/>
            <a:ext cx="8544026" cy="2336676"/>
          </a:xfrm>
          <a:prstGeom prst="rect">
            <a:avLst/>
          </a:prstGeom>
          <a:ln w="12700">
            <a:miter lim="400000"/>
          </a:ln>
        </p:spPr>
      </p:pic>
      <p:sp>
        <p:nvSpPr>
          <p:cNvPr id="262" name="In the init (e.g. onCreate)…"/>
          <p:cNvSpPr txBox="1">
            <a:spLocks noGrp="1"/>
          </p:cNvSpPr>
          <p:nvPr>
            <p:ph type="body" idx="1"/>
          </p:nvPr>
        </p:nvSpPr>
        <p:spPr>
          <a:xfrm>
            <a:off x="596900" y="1562100"/>
            <a:ext cx="11811000" cy="5089970"/>
          </a:xfrm>
          <a:prstGeom prst="rect">
            <a:avLst/>
          </a:prstGeom>
        </p:spPr>
        <p:txBody>
          <a:bodyPr/>
          <a:lstStyle/>
          <a:p>
            <a:pPr marL="205720" marR="31171" indent="-184308" defTabSz="493776">
              <a:spcBef>
                <a:spcPts val="800"/>
              </a:spcBef>
              <a:defRPr sz="2592"/>
            </a:pPr>
            <a:r>
              <a:t>When the requested activity transition occurs, you app receives an </a:t>
            </a:r>
            <a:r>
              <a:rPr>
                <a:solidFill>
                  <a:srgbClr val="1769E0"/>
                </a:solidFill>
                <a:hlinkClick r:id="rId3"/>
              </a:rPr>
              <a:t>Intent</a:t>
            </a:r>
            <a:r>
              <a:t> callback. An </a:t>
            </a:r>
            <a:r>
              <a:rPr>
                <a:solidFill>
                  <a:srgbClr val="185ABC"/>
                </a:solidFill>
                <a:hlinkClick r:id="rId4"/>
              </a:rPr>
              <a:t>ActivityTransitionResult</a:t>
            </a:r>
            <a:r>
              <a:t> object can be extracted from the </a:t>
            </a:r>
            <a:r>
              <a:rPr>
                <a:solidFill>
                  <a:srgbClr val="37474F"/>
                </a:solidFill>
              </a:rPr>
              <a:t>Intent</a:t>
            </a:r>
            <a:r>
              <a:t>, which includes a list of </a:t>
            </a:r>
            <a:r>
              <a:rPr>
                <a:solidFill>
                  <a:srgbClr val="185ABC"/>
                </a:solidFill>
                <a:hlinkClick r:id="rId5"/>
              </a:rPr>
              <a:t>ActivityTransitionEvent</a:t>
            </a:r>
            <a:r>
              <a:t> objects. </a:t>
            </a:r>
          </a:p>
          <a:p>
            <a:pPr marL="205720" marR="31171" indent="-184308" defTabSz="493776">
              <a:spcBef>
                <a:spcPts val="800"/>
              </a:spcBef>
              <a:defRPr sz="2592"/>
            </a:pPr>
            <a:r>
              <a:t>The events are ordered in chronological order, for example, if an app requests for the </a:t>
            </a:r>
            <a:r>
              <a:rPr>
                <a:solidFill>
                  <a:srgbClr val="185ABC"/>
                </a:solidFill>
                <a:hlinkClick r:id="rId6"/>
              </a:rPr>
              <a:t>IN_VEHICLE</a:t>
            </a:r>
            <a:r>
              <a:t> activity type on the </a:t>
            </a:r>
            <a:r>
              <a:rPr>
                <a:solidFill>
                  <a:srgbClr val="185ABC"/>
                </a:solidFill>
                <a:hlinkClick r:id="rId7"/>
              </a:rPr>
              <a:t>ACTIVITY_TRANSITION_ENTER</a:t>
            </a:r>
            <a:r>
              <a:t> and </a:t>
            </a:r>
            <a:r>
              <a:rPr>
                <a:solidFill>
                  <a:srgbClr val="185ABC"/>
                </a:solidFill>
                <a:hlinkClick r:id="rId8"/>
              </a:rPr>
              <a:t>ACTIVITY_TRANSITION_EXIT</a:t>
            </a:r>
            <a:r>
              <a:t> transitions, then it receives an </a:t>
            </a:r>
            <a:r>
              <a:rPr>
                <a:solidFill>
                  <a:srgbClr val="37474F"/>
                </a:solidFill>
              </a:rPr>
              <a:t>ActivityTransitionEvent</a:t>
            </a:r>
            <a:r>
              <a:t> object when the user starts driving, and another one when the user transitions to any other activity.</a:t>
            </a:r>
          </a:p>
          <a:p>
            <a:pPr marL="205720" marR="31171" indent="-184308" defTabSz="493776">
              <a:spcBef>
                <a:spcPts val="800"/>
              </a:spcBef>
              <a:defRPr sz="2592"/>
            </a:pPr>
            <a:r>
              <a:t>You can implement your callback by creating a subclass of </a:t>
            </a:r>
            <a:r>
              <a:rPr>
                <a:solidFill>
                  <a:srgbClr val="1769E0"/>
                </a:solidFill>
                <a:hlinkClick r:id="rId9"/>
              </a:rPr>
              <a:t>BroadcastReceiver</a:t>
            </a:r>
            <a:r>
              <a:t> and implementing the </a:t>
            </a:r>
            <a:r>
              <a:rPr>
                <a:solidFill>
                  <a:srgbClr val="1769E0"/>
                </a:solidFill>
                <a:hlinkClick r:id="rId10"/>
              </a:rPr>
              <a:t>onReceive()</a:t>
            </a:r>
            <a:r>
              <a:t> method to get the list of activity transition events.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Pending Intent"/>
          <p:cNvSpPr txBox="1">
            <a:spLocks noGrp="1"/>
          </p:cNvSpPr>
          <p:nvPr>
            <p:ph type="title"/>
          </p:nvPr>
        </p:nvSpPr>
        <p:spPr>
          <a:prstGeom prst="rect">
            <a:avLst/>
          </a:prstGeom>
        </p:spPr>
        <p:txBody>
          <a:bodyPr/>
          <a:lstStyle>
            <a:lvl1pPr marL="4292" marR="39253" indent="-4292" defTabSz="621791">
              <a:defRPr sz="4080"/>
            </a:lvl1pPr>
          </a:lstStyle>
          <a:p>
            <a:r>
              <a:t>Deregister for activity transition updates</a:t>
            </a:r>
          </a:p>
        </p:txBody>
      </p:sp>
      <p:sp>
        <p:nvSpPr>
          <p:cNvPr id="265"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266" name="In the init (e.g. onCreate)…"/>
          <p:cNvSpPr txBox="1">
            <a:spLocks noGrp="1"/>
          </p:cNvSpPr>
          <p:nvPr>
            <p:ph type="body" sz="half" idx="1"/>
          </p:nvPr>
        </p:nvSpPr>
        <p:spPr>
          <a:xfrm>
            <a:off x="596900" y="1562100"/>
            <a:ext cx="11811000" cy="3226790"/>
          </a:xfrm>
          <a:prstGeom prst="rect">
            <a:avLst/>
          </a:prstGeom>
        </p:spPr>
        <p:txBody>
          <a:bodyPr>
            <a:normAutofit fontScale="92500"/>
          </a:bodyPr>
          <a:lstStyle/>
          <a:p>
            <a:pPr marL="369534" marR="55993" indent="-331072" defTabSz="886968">
              <a:spcBef>
                <a:spcPts val="1500"/>
              </a:spcBef>
              <a:defRPr sz="4656"/>
            </a:pPr>
            <a:r>
              <a:t>You can deregister for activity transition updates by calling the </a:t>
            </a:r>
            <a:r>
              <a:rPr sz="1396">
                <a:solidFill>
                  <a:srgbClr val="185ABC"/>
                </a:solidFill>
                <a:hlinkClick r:id="rId2"/>
              </a:rPr>
              <a:t>removeActivityTransitionUpdates()</a:t>
            </a:r>
            <a:r>
              <a:t> method of the </a:t>
            </a:r>
            <a:r>
              <a:rPr sz="1396">
                <a:solidFill>
                  <a:srgbClr val="185ABC"/>
                </a:solidFill>
                <a:hlinkClick r:id="rId3"/>
              </a:rPr>
              <a:t>ActivityRecognitionClient</a:t>
            </a:r>
            <a:r>
              <a:t> and passing your </a:t>
            </a:r>
            <a:r>
              <a:rPr sz="1396">
                <a:solidFill>
                  <a:srgbClr val="1769E0"/>
                </a:solidFill>
                <a:hlinkClick r:id="rId4"/>
              </a:rPr>
              <a:t>PendingIntent</a:t>
            </a:r>
            <a:r>
              <a:t> object as a parameter:</a:t>
            </a:r>
          </a:p>
        </p:txBody>
      </p:sp>
      <p:pic>
        <p:nvPicPr>
          <p:cNvPr id="267" name="Screenshot 2021-12-02 at 23.46.44.png" descr="Screenshot 2021-12-02 at 23.46.44.png"/>
          <p:cNvPicPr>
            <a:picLocks noChangeAspect="1"/>
          </p:cNvPicPr>
          <p:nvPr/>
        </p:nvPicPr>
        <p:blipFill>
          <a:blip r:embed="rId5"/>
          <a:stretch>
            <a:fillRect/>
          </a:stretch>
        </p:blipFill>
        <p:spPr>
          <a:xfrm>
            <a:off x="1462282" y="5062291"/>
            <a:ext cx="9789274" cy="3004296"/>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IMPORTANT NOTE"/>
          <p:cNvSpPr txBox="1">
            <a:spLocks noGrp="1"/>
          </p:cNvSpPr>
          <p:nvPr>
            <p:ph type="title"/>
          </p:nvPr>
        </p:nvSpPr>
        <p:spPr>
          <a:prstGeom prst="rect">
            <a:avLst/>
          </a:prstGeom>
        </p:spPr>
        <p:txBody>
          <a:bodyPr/>
          <a:lstStyle/>
          <a:p>
            <a:r>
              <a:t>IMPORTANT NOTE</a:t>
            </a:r>
          </a:p>
        </p:txBody>
      </p:sp>
      <p:sp>
        <p:nvSpPr>
          <p:cNvPr id="145" name="GIVEN THE RESTRICTIONS ON THE USE OF GOOGLE MAPS…"/>
          <p:cNvSpPr txBox="1">
            <a:spLocks noGrp="1"/>
          </p:cNvSpPr>
          <p:nvPr>
            <p:ph type="body" idx="1"/>
          </p:nvPr>
        </p:nvSpPr>
        <p:spPr>
          <a:prstGeom prst="rect">
            <a:avLst/>
          </a:prstGeom>
        </p:spPr>
        <p:txBody>
          <a:bodyPr/>
          <a:lstStyle/>
          <a:p>
            <a:pPr marL="373342" marR="56570" indent="-334485" defTabSz="896111">
              <a:spcBef>
                <a:spcPts val="1500"/>
              </a:spcBef>
              <a:defRPr sz="4018"/>
            </a:pPr>
            <a:r>
              <a:t>GIVEN THE RESTRICTIONS ON THE USE OF GOOGLE MAPS</a:t>
            </a:r>
          </a:p>
          <a:p>
            <a:pPr marL="715608" marR="56570" lvl="1" indent="-278478" defTabSz="896111">
              <a:spcBef>
                <a:spcPts val="1400"/>
              </a:spcBef>
              <a:defRPr sz="3136"/>
            </a:pPr>
            <a:r>
              <a:t>it is required that the package is declared in the Android Developer console for every application you develop</a:t>
            </a:r>
          </a:p>
          <a:p>
            <a:pPr marL="1527710" marR="56570" lvl="2" indent="-247363" defTabSz="896111">
              <a:spcBef>
                <a:spcPts val="700"/>
              </a:spcBef>
              <a:defRPr sz="2744"/>
            </a:pPr>
            <a:r>
              <a:t>even for debugging</a:t>
            </a:r>
          </a:p>
          <a:p>
            <a:pPr marL="373342" marR="56570" indent="-334485" defTabSz="896111">
              <a:spcBef>
                <a:spcPts val="1500"/>
              </a:spcBef>
              <a:defRPr sz="4018"/>
            </a:pPr>
            <a:r>
              <a:t>So, in your assignment you can either </a:t>
            </a:r>
            <a:r>
              <a:rPr b="1"/>
              <a:t>use the package </a:t>
            </a:r>
          </a:p>
          <a:p>
            <a:pPr marL="715608" marR="56570" lvl="1" indent="-278478" defTabSz="896111">
              <a:spcBef>
                <a:spcPts val="1400"/>
              </a:spcBef>
              <a:defRPr sz="3136"/>
            </a:pPr>
            <a:r>
              <a:t>uk.ac.shef.oak.com4510</a:t>
            </a:r>
          </a:p>
          <a:p>
            <a:pPr marL="715608" marR="56570" lvl="1" indent="-278478" defTabSz="896111">
              <a:spcBef>
                <a:spcPts val="1400"/>
              </a:spcBef>
              <a:defRPr sz="3136"/>
            </a:pPr>
            <a:r>
              <a:t>uk.ac.shef.oak.com6510</a:t>
            </a:r>
          </a:p>
          <a:p>
            <a:pPr marL="715608" marR="56570" lvl="1" indent="-278478" defTabSz="896111">
              <a:spcBef>
                <a:spcPts val="1400"/>
              </a:spcBef>
              <a:defRPr sz="3136"/>
            </a:pPr>
            <a:r>
              <a:t>or in case of emergency you can ask me to add your own package (please do not - there are too many of you!)</a:t>
            </a:r>
          </a:p>
        </p:txBody>
      </p:sp>
      <p:sp>
        <p:nvSpPr>
          <p:cNvPr id="146"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Combining the two"/>
          <p:cNvSpPr txBox="1">
            <a:spLocks noGrp="1"/>
          </p:cNvSpPr>
          <p:nvPr>
            <p:ph type="title"/>
          </p:nvPr>
        </p:nvSpPr>
        <p:spPr>
          <a:prstGeom prst="rect">
            <a:avLst/>
          </a:prstGeom>
        </p:spPr>
        <p:txBody>
          <a:bodyPr/>
          <a:lstStyle/>
          <a:p>
            <a:r>
              <a:t>Combining the two</a:t>
            </a:r>
          </a:p>
        </p:txBody>
      </p:sp>
      <p:sp>
        <p:nvSpPr>
          <p:cNvPr id="270" name="Body"/>
          <p:cNvSpPr txBox="1">
            <a:spLocks noGrp="1"/>
          </p:cNvSpPr>
          <p:nvPr>
            <p:ph type="body" sz="half" idx="1"/>
          </p:nvPr>
        </p:nvSpPr>
        <p:spPr>
          <a:prstGeom prst="rect">
            <a:avLst/>
          </a:prstGeom>
        </p:spPr>
        <p:txBody>
          <a:bodyPr/>
          <a:lstStyle/>
          <a:p>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Applications"/>
          <p:cNvSpPr txBox="1">
            <a:spLocks noGrp="1"/>
          </p:cNvSpPr>
          <p:nvPr>
            <p:ph type="title"/>
          </p:nvPr>
        </p:nvSpPr>
        <p:spPr>
          <a:prstGeom prst="rect">
            <a:avLst/>
          </a:prstGeom>
        </p:spPr>
        <p:txBody>
          <a:bodyPr/>
          <a:lstStyle/>
          <a:p>
            <a:r>
              <a:t>Applications</a:t>
            </a:r>
          </a:p>
        </p:txBody>
      </p:sp>
      <p:sp>
        <p:nvSpPr>
          <p:cNvPr id="273" name="With A/R and geofencing you can create cool apps that for example…"/>
          <p:cNvSpPr txBox="1">
            <a:spLocks noGrp="1"/>
          </p:cNvSpPr>
          <p:nvPr>
            <p:ph type="body" idx="1"/>
          </p:nvPr>
        </p:nvSpPr>
        <p:spPr>
          <a:prstGeom prst="rect">
            <a:avLst/>
          </a:prstGeom>
        </p:spPr>
        <p:txBody>
          <a:bodyPr/>
          <a:lstStyle/>
          <a:p>
            <a:pPr marL="380963" indent="-341311">
              <a:defRPr sz="4100"/>
            </a:pPr>
            <a:r>
              <a:t>With </a:t>
            </a:r>
            <a:r>
              <a:rPr b="1"/>
              <a:t>A/R and geofencing</a:t>
            </a:r>
            <a:r>
              <a:t> you can create cool apps that for example</a:t>
            </a:r>
          </a:p>
          <a:p>
            <a:pPr marL="730212" lvl="1" indent="-284162">
              <a:spcBef>
                <a:spcPts val="1500"/>
              </a:spcBef>
              <a:defRPr sz="3200"/>
            </a:pPr>
            <a:r>
              <a:t>Tracking detailed locations only in some contexts, e.g.</a:t>
            </a:r>
          </a:p>
          <a:p>
            <a:pPr marL="1558887" lvl="2" indent="-252412">
              <a:spcBef>
                <a:spcPts val="800"/>
              </a:spcBef>
              <a:defRPr sz="2800"/>
            </a:pPr>
            <a:r>
              <a:t>MOTOR INSURANCE: tracking locations only when driving </a:t>
            </a:r>
          </a:p>
          <a:p>
            <a:pPr marL="730212" lvl="1" indent="-284162">
              <a:spcBef>
                <a:spcPts val="1500"/>
              </a:spcBef>
              <a:defRPr sz="3200"/>
            </a:pPr>
            <a:r>
              <a:t>HOW?</a:t>
            </a:r>
          </a:p>
          <a:p>
            <a:pPr marL="1558887" lvl="2" indent="-252412">
              <a:spcBef>
                <a:spcPts val="800"/>
              </a:spcBef>
              <a:defRPr sz="2800"/>
            </a:pPr>
            <a:r>
              <a:t>Set up A/R in your app</a:t>
            </a:r>
          </a:p>
          <a:p>
            <a:pPr marL="1558887" lvl="2" indent="-252412">
              <a:spcBef>
                <a:spcPts val="800"/>
              </a:spcBef>
              <a:defRPr sz="2800"/>
            </a:pPr>
            <a:r>
              <a:t>Create a background service tracking the locations using HIGH_ACCURACY</a:t>
            </a:r>
          </a:p>
          <a:p>
            <a:pPr marL="1558887" lvl="2" indent="-252412">
              <a:spcBef>
                <a:spcPts val="800"/>
              </a:spcBef>
              <a:defRPr sz="2800"/>
            </a:pPr>
            <a:r>
              <a:t>start A/R</a:t>
            </a:r>
          </a:p>
          <a:p>
            <a:pPr marL="2184362" lvl="3" indent="-227011">
              <a:lnSpc>
                <a:spcPct val="120000"/>
              </a:lnSpc>
              <a:spcBef>
                <a:spcPts val="500"/>
              </a:spcBef>
              <a:defRPr sz="2200"/>
            </a:pPr>
            <a:r>
              <a:t>when the transition IN_VEHICLE ENTER is detected, start tracking locations</a:t>
            </a:r>
          </a:p>
          <a:p>
            <a:pPr marL="2184362" lvl="3" indent="-227011">
              <a:lnSpc>
                <a:spcPct val="120000"/>
              </a:lnSpc>
              <a:spcBef>
                <a:spcPts val="500"/>
              </a:spcBef>
              <a:defRPr sz="2200"/>
            </a:pPr>
            <a:r>
              <a:t>when the transition IN_VEHICLE EXIT is detected, stop tracking locations</a:t>
            </a:r>
          </a:p>
        </p:txBody>
      </p:sp>
      <p:sp>
        <p:nvSpPr>
          <p:cNvPr id="274"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itle"/>
          <p:cNvSpPr txBox="1">
            <a:spLocks noGrp="1"/>
          </p:cNvSpPr>
          <p:nvPr>
            <p:ph type="title"/>
          </p:nvPr>
        </p:nvSpPr>
        <p:spPr>
          <a:prstGeom prst="rect">
            <a:avLst/>
          </a:prstGeom>
        </p:spPr>
        <p:txBody>
          <a:bodyPr/>
          <a:lstStyle/>
          <a:p>
            <a:endParaRPr/>
          </a:p>
        </p:txBody>
      </p:sp>
      <p:sp>
        <p:nvSpPr>
          <p:cNvPr id="277" name="Tracking location of employees on large sites (e.g. steelworks)…"/>
          <p:cNvSpPr txBox="1">
            <a:spLocks noGrp="1"/>
          </p:cNvSpPr>
          <p:nvPr>
            <p:ph type="body" idx="1"/>
          </p:nvPr>
        </p:nvSpPr>
        <p:spPr>
          <a:prstGeom prst="rect">
            <a:avLst/>
          </a:prstGeom>
        </p:spPr>
        <p:txBody>
          <a:bodyPr/>
          <a:lstStyle/>
          <a:p>
            <a:r>
              <a:t>Tracking location of employees on </a:t>
            </a:r>
            <a:r>
              <a:rPr b="1"/>
              <a:t>large sites</a:t>
            </a:r>
            <a:r>
              <a:t> (e.g. steelworks)</a:t>
            </a:r>
          </a:p>
          <a:p>
            <a:pPr marL="730212" lvl="1" indent="-284162">
              <a:spcBef>
                <a:spcPts val="1500"/>
              </a:spcBef>
              <a:defRPr sz="3400"/>
            </a:pPr>
            <a:r>
              <a:t>This is allowed for some specific cases only (e.g. safety)</a:t>
            </a:r>
          </a:p>
          <a:p>
            <a:pPr marL="1558887" lvl="2" indent="-252412">
              <a:spcBef>
                <a:spcPts val="800"/>
              </a:spcBef>
              <a:defRPr sz="3000"/>
            </a:pPr>
            <a:r>
              <a:t>You must track only when on site, not when they are at home </a:t>
            </a:r>
          </a:p>
          <a:p>
            <a:r>
              <a:t>How?</a:t>
            </a:r>
          </a:p>
          <a:p>
            <a:pPr marL="730212" lvl="1" indent="-284162">
              <a:spcBef>
                <a:spcPts val="1500"/>
              </a:spcBef>
              <a:defRPr sz="3400"/>
            </a:pPr>
            <a:r>
              <a:t>Set a geofence around the site</a:t>
            </a:r>
          </a:p>
          <a:p>
            <a:pPr marL="730212" lvl="1" indent="-284162">
              <a:spcBef>
                <a:spcPts val="1500"/>
              </a:spcBef>
              <a:defRPr sz="3400"/>
            </a:pPr>
            <a:r>
              <a:t>When the user enters the site, start tracking locations</a:t>
            </a:r>
          </a:p>
          <a:p>
            <a:r>
              <a:t>Note it only works for very large sites as location tracking not very good indoors</a:t>
            </a:r>
          </a:p>
        </p:txBody>
      </p:sp>
      <p:sp>
        <p:nvSpPr>
          <p:cNvPr id="278"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p:cNvSpPr txBox="1">
            <a:spLocks noGrp="1"/>
          </p:cNvSpPr>
          <p:nvPr>
            <p:ph type="title"/>
          </p:nvPr>
        </p:nvSpPr>
        <p:spPr>
          <a:prstGeom prst="rect">
            <a:avLst/>
          </a:prstGeom>
        </p:spPr>
        <p:txBody>
          <a:bodyPr/>
          <a:lstStyle/>
          <a:p>
            <a:endParaRPr/>
          </a:p>
        </p:txBody>
      </p:sp>
      <p:sp>
        <p:nvSpPr>
          <p:cNvPr id="281" name="Tracking your employees only when they are driving for work…"/>
          <p:cNvSpPr txBox="1">
            <a:spLocks noGrp="1"/>
          </p:cNvSpPr>
          <p:nvPr>
            <p:ph type="body" idx="1"/>
          </p:nvPr>
        </p:nvSpPr>
        <p:spPr>
          <a:prstGeom prst="rect">
            <a:avLst/>
          </a:prstGeom>
        </p:spPr>
        <p:txBody>
          <a:bodyPr/>
          <a:lstStyle/>
          <a:p>
            <a:r>
              <a:t>Tracking your employees only when they are driving for work</a:t>
            </a:r>
          </a:p>
          <a:p>
            <a:r>
              <a:t>How?</a:t>
            </a:r>
          </a:p>
          <a:p>
            <a:pPr marL="730212" lvl="1" indent="-284162">
              <a:spcBef>
                <a:spcPts val="1500"/>
              </a:spcBef>
              <a:defRPr sz="3400"/>
            </a:pPr>
            <a:r>
              <a:t>set a geofence around your company site</a:t>
            </a:r>
          </a:p>
          <a:p>
            <a:pPr marL="730212" lvl="1" indent="-284162">
              <a:spcBef>
                <a:spcPts val="1500"/>
              </a:spcBef>
              <a:defRPr sz="3400"/>
            </a:pPr>
            <a:r>
              <a:t>set A/R on the app</a:t>
            </a:r>
          </a:p>
          <a:p>
            <a:pPr marL="730212" lvl="1" indent="-284162">
              <a:spcBef>
                <a:spcPts val="1500"/>
              </a:spcBef>
              <a:defRPr sz="3400"/>
            </a:pPr>
            <a:r>
              <a:t>when the user is driving and has just left the geofence, start tracking</a:t>
            </a:r>
          </a:p>
        </p:txBody>
      </p:sp>
      <p:sp>
        <p:nvSpPr>
          <p:cNvPr id="282"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p:cNvSpPr txBox="1">
            <a:spLocks noGrp="1"/>
          </p:cNvSpPr>
          <p:nvPr>
            <p:ph type="title"/>
          </p:nvPr>
        </p:nvSpPr>
        <p:spPr>
          <a:prstGeom prst="rect">
            <a:avLst/>
          </a:prstGeom>
        </p:spPr>
        <p:txBody>
          <a:bodyPr/>
          <a:lstStyle/>
          <a:p>
            <a:endParaRPr/>
          </a:p>
        </p:txBody>
      </p:sp>
      <p:sp>
        <p:nvSpPr>
          <p:cNvPr id="285" name="Create a tourist’s app…"/>
          <p:cNvSpPr txBox="1">
            <a:spLocks noGrp="1"/>
          </p:cNvSpPr>
          <p:nvPr>
            <p:ph type="body" idx="1"/>
          </p:nvPr>
        </p:nvSpPr>
        <p:spPr>
          <a:prstGeom prst="rect">
            <a:avLst/>
          </a:prstGeom>
        </p:spPr>
        <p:txBody>
          <a:bodyPr/>
          <a:lstStyle/>
          <a:p>
            <a:r>
              <a:t>Create a tourist’s app</a:t>
            </a:r>
          </a:p>
          <a:p>
            <a:r>
              <a:t>When the user has </a:t>
            </a:r>
            <a:r>
              <a:rPr b="1"/>
              <a:t>entered your site and is no longer driving</a:t>
            </a:r>
            <a:r>
              <a:t>, provide suggestions and informations</a:t>
            </a:r>
          </a:p>
          <a:p>
            <a:r>
              <a:t>How?</a:t>
            </a:r>
          </a:p>
          <a:p>
            <a:pPr marL="730212" lvl="1" indent="-284162">
              <a:spcBef>
                <a:spcPts val="1500"/>
              </a:spcBef>
              <a:defRPr sz="3400"/>
            </a:pPr>
            <a:r>
              <a:t>set a geofence around your site</a:t>
            </a:r>
          </a:p>
          <a:p>
            <a:pPr marL="730212" lvl="1" indent="-284162">
              <a:spcBef>
                <a:spcPts val="1500"/>
              </a:spcBef>
              <a:defRPr sz="3400"/>
            </a:pPr>
            <a:r>
              <a:t>detect transition IN_VEHICLE and Exit</a:t>
            </a:r>
          </a:p>
          <a:p>
            <a:r>
              <a:t>When user is on site and has stopped driving, provide the information</a:t>
            </a:r>
          </a:p>
        </p:txBody>
      </p:sp>
      <p:sp>
        <p:nvSpPr>
          <p:cNvPr id="286"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No longer office machines"/>
          <p:cNvSpPr txBox="1">
            <a:spLocks noGrp="1"/>
          </p:cNvSpPr>
          <p:nvPr>
            <p:ph type="title"/>
          </p:nvPr>
        </p:nvSpPr>
        <p:spPr>
          <a:prstGeom prst="rect">
            <a:avLst/>
          </a:prstGeom>
        </p:spPr>
        <p:txBody>
          <a:bodyPr/>
          <a:lstStyle/>
          <a:p>
            <a:r>
              <a:t>No longer office machines</a:t>
            </a:r>
          </a:p>
        </p:txBody>
      </p:sp>
      <p:sp>
        <p:nvSpPr>
          <p:cNvPr id="289" name="Body"/>
          <p:cNvSpPr txBox="1">
            <a:spLocks noGrp="1"/>
          </p:cNvSpPr>
          <p:nvPr>
            <p:ph type="body" sz="half" idx="1"/>
          </p:nvPr>
        </p:nvSpPr>
        <p:spPr>
          <a:prstGeom prst="rect">
            <a:avLst/>
          </a:prstGeom>
        </p:spPr>
        <p:txBody>
          <a:bodyPr/>
          <a:lstStyle/>
          <a:p>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he tip of the iceberg"/>
          <p:cNvSpPr txBox="1">
            <a:spLocks noGrp="1"/>
          </p:cNvSpPr>
          <p:nvPr>
            <p:ph type="title"/>
          </p:nvPr>
        </p:nvSpPr>
        <p:spPr>
          <a:prstGeom prst="rect">
            <a:avLst/>
          </a:prstGeom>
        </p:spPr>
        <p:txBody>
          <a:bodyPr/>
          <a:lstStyle/>
          <a:p>
            <a:r>
              <a:t>The tip of the iceberg</a:t>
            </a:r>
          </a:p>
        </p:txBody>
      </p:sp>
      <p:sp>
        <p:nvSpPr>
          <p:cNvPr id="292" name="Phones are not computers…"/>
          <p:cNvSpPr txBox="1">
            <a:spLocks noGrp="1"/>
          </p:cNvSpPr>
          <p:nvPr>
            <p:ph type="body" idx="1"/>
          </p:nvPr>
        </p:nvSpPr>
        <p:spPr>
          <a:prstGeom prst="rect">
            <a:avLst/>
          </a:prstGeom>
        </p:spPr>
        <p:txBody>
          <a:bodyPr/>
          <a:lstStyle/>
          <a:p>
            <a:r>
              <a:t>Phones are not computers</a:t>
            </a:r>
          </a:p>
          <a:p>
            <a:pPr marL="730212" lvl="1" indent="-284162">
              <a:spcBef>
                <a:spcPts val="1500"/>
              </a:spcBef>
              <a:defRPr sz="3400"/>
            </a:pPr>
            <a:r>
              <a:t>They have far better capabilities and possibilities</a:t>
            </a:r>
          </a:p>
          <a:p>
            <a:pPr marL="730212" lvl="1" indent="-284162">
              <a:spcBef>
                <a:spcPts val="1500"/>
              </a:spcBef>
              <a:defRPr sz="3400"/>
            </a:pPr>
            <a:r>
              <a:t>Only issue is battery power</a:t>
            </a:r>
          </a:p>
          <a:p>
            <a:r>
              <a:t>It has been a long journey from the office machines</a:t>
            </a:r>
          </a:p>
        </p:txBody>
      </p:sp>
      <p:sp>
        <p:nvSpPr>
          <p:cNvPr id="293"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No longer office machines"/>
          <p:cNvSpPr txBox="1">
            <a:spLocks noGrp="1"/>
          </p:cNvSpPr>
          <p:nvPr>
            <p:ph type="title"/>
          </p:nvPr>
        </p:nvSpPr>
        <p:spPr>
          <a:xfrm>
            <a:off x="2877311" y="32512"/>
            <a:ext cx="10225027" cy="1414273"/>
          </a:xfrm>
          <a:prstGeom prst="rect">
            <a:avLst/>
          </a:prstGeom>
        </p:spPr>
        <p:txBody>
          <a:bodyPr/>
          <a:lstStyle/>
          <a:p>
            <a:r>
              <a:t>No longer office machines</a:t>
            </a:r>
          </a:p>
        </p:txBody>
      </p:sp>
      <p:sp>
        <p:nvSpPr>
          <p:cNvPr id="296" name="Slide Number"/>
          <p:cNvSpPr txBox="1">
            <a:spLocks noGrp="1"/>
          </p:cNvSpPr>
          <p:nvPr>
            <p:ph type="sldNum" sz="quarter" idx="4294967295"/>
          </p:nvPr>
        </p:nvSpPr>
        <p:spPr>
          <a:xfrm>
            <a:off x="12579394" y="9233406"/>
            <a:ext cx="453443" cy="465124"/>
          </a:xfrm>
          <a:prstGeom prst="rect">
            <a:avLst/>
          </a:prstGeom>
          <a:solidFill>
            <a:srgbClr val="0094D9"/>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2" tIns="65022" rIns="65022" bIns="65022"/>
          <a:lstStyle>
            <a:lvl1pPr defTabSz="650240">
              <a:defRPr sz="2200">
                <a:uFill>
                  <a:solidFill>
                    <a:srgbClr val="382982"/>
                  </a:solidFill>
                </a:uFill>
              </a:defRPr>
            </a:lvl1pPr>
          </a:lstStyle>
          <a:p>
            <a:fld id="{86CB4B4D-7CA3-9044-876B-883B54F8677D}" type="slidenum">
              <a:t>37</a:t>
            </a:fld>
            <a:endParaRPr/>
          </a:p>
        </p:txBody>
      </p:sp>
      <p:pic>
        <p:nvPicPr>
          <p:cNvPr id="297" name="Apple-Get A Mac-Pie Chart.mp4" descr="Apple-Get A Mac-Pie Chart.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834473" y="1251711"/>
            <a:ext cx="11335852" cy="850189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00" fill="hold"/>
                                        <p:tgtEl>
                                          <p:spTgt spid="29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97"/>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In my Eyes"/>
          <p:cNvSpPr txBox="1">
            <a:spLocks noGrp="1"/>
          </p:cNvSpPr>
          <p:nvPr>
            <p:ph type="title"/>
          </p:nvPr>
        </p:nvSpPr>
        <p:spPr>
          <a:prstGeom prst="rect">
            <a:avLst/>
          </a:prstGeom>
        </p:spPr>
        <p:txBody>
          <a:bodyPr/>
          <a:lstStyle/>
          <a:p>
            <a:r>
              <a:t>In my Eyes</a:t>
            </a:r>
          </a:p>
        </p:txBody>
      </p:sp>
      <p:sp>
        <p:nvSpPr>
          <p:cNvPr id="300" name="Body"/>
          <p:cNvSpPr txBox="1">
            <a:spLocks noGrp="1"/>
          </p:cNvSpPr>
          <p:nvPr>
            <p:ph type="body" idx="1"/>
          </p:nvPr>
        </p:nvSpPr>
        <p:spPr>
          <a:prstGeom prst="rect">
            <a:avLst/>
          </a:prstGeom>
        </p:spPr>
        <p:txBody>
          <a:bodyPr/>
          <a:lstStyle/>
          <a:p>
            <a:endParaRPr/>
          </a:p>
        </p:txBody>
      </p:sp>
      <p:sp>
        <p:nvSpPr>
          <p:cNvPr id="301"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pic>
        <p:nvPicPr>
          <p:cNvPr id="302" name="Screenshot 2018-11-19 at 14.41.34.png" descr="Screenshot 2018-11-19 at 14.41.34.png"/>
          <p:cNvPicPr>
            <a:picLocks noChangeAspect="1"/>
          </p:cNvPicPr>
          <p:nvPr/>
        </p:nvPicPr>
        <p:blipFill>
          <a:blip r:embed="rId2"/>
          <a:stretch>
            <a:fillRect/>
          </a:stretch>
        </p:blipFill>
        <p:spPr>
          <a:xfrm>
            <a:off x="-2" y="1774225"/>
            <a:ext cx="12509502" cy="7331907"/>
          </a:xfrm>
          <a:prstGeom prst="rect">
            <a:avLst/>
          </a:prstGeom>
          <a:ln w="12700">
            <a:miter lim="400000"/>
          </a:ln>
        </p:spPr>
      </p:pic>
      <p:sp>
        <p:nvSpPr>
          <p:cNvPr id="303" name="https://www.ted.com/talks/sergey_brin_why_google_glass?language=en#t-47041"/>
          <p:cNvSpPr txBox="1"/>
          <p:nvPr/>
        </p:nvSpPr>
        <p:spPr>
          <a:xfrm>
            <a:off x="1727174" y="9232899"/>
            <a:ext cx="8282127" cy="374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800" u="sng">
                <a:latin typeface="Helvetica Neue Light"/>
                <a:ea typeface="Helvetica Neue Light"/>
                <a:cs typeface="Helvetica Neue Light"/>
                <a:sym typeface="Helvetica Neue Light"/>
              </a:defRPr>
            </a:pPr>
            <a:r>
              <a:rPr>
                <a:solidFill>
                  <a:srgbClr val="0000FF"/>
                </a:solidFill>
                <a:uFill>
                  <a:solidFill>
                    <a:srgbClr val="0000FF"/>
                  </a:solidFill>
                </a:uFill>
                <a:hlinkClick r:id="rId3"/>
              </a:rPr>
              <a:t>https://www.ted.com/talks/sergey_brin_why_google_glass?language=en#t-47041</a:t>
            </a:r>
            <a:r>
              <a:rPr u="none"/>
              <a:t> </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In my home"/>
          <p:cNvSpPr txBox="1">
            <a:spLocks noGrp="1"/>
          </p:cNvSpPr>
          <p:nvPr>
            <p:ph type="title"/>
          </p:nvPr>
        </p:nvSpPr>
        <p:spPr>
          <a:xfrm>
            <a:off x="2877311" y="32512"/>
            <a:ext cx="10225027" cy="1414273"/>
          </a:xfrm>
          <a:prstGeom prst="rect">
            <a:avLst/>
          </a:prstGeom>
        </p:spPr>
        <p:txBody>
          <a:bodyPr/>
          <a:lstStyle/>
          <a:p>
            <a:r>
              <a:t>In my home</a:t>
            </a:r>
          </a:p>
        </p:txBody>
      </p:sp>
      <p:sp>
        <p:nvSpPr>
          <p:cNvPr id="306" name="Body"/>
          <p:cNvSpPr txBox="1">
            <a:spLocks noGrp="1"/>
          </p:cNvSpPr>
          <p:nvPr>
            <p:ph type="body" idx="1"/>
          </p:nvPr>
        </p:nvSpPr>
        <p:spPr>
          <a:xfrm>
            <a:off x="601471" y="1674367"/>
            <a:ext cx="11883139" cy="8014208"/>
          </a:xfrm>
          <a:prstGeom prst="rect">
            <a:avLst/>
          </a:prstGeom>
        </p:spPr>
        <p:txBody>
          <a:bodyPr/>
          <a:lstStyle/>
          <a:p>
            <a:endParaRPr/>
          </a:p>
        </p:txBody>
      </p:sp>
      <p:sp>
        <p:nvSpPr>
          <p:cNvPr id="307" name="Slide Number"/>
          <p:cNvSpPr txBox="1">
            <a:spLocks noGrp="1"/>
          </p:cNvSpPr>
          <p:nvPr>
            <p:ph type="sldNum" sz="quarter" idx="4294967295"/>
          </p:nvPr>
        </p:nvSpPr>
        <p:spPr>
          <a:xfrm>
            <a:off x="12579394" y="9233406"/>
            <a:ext cx="453443" cy="465124"/>
          </a:xfrm>
          <a:prstGeom prst="rect">
            <a:avLst/>
          </a:prstGeom>
          <a:solidFill>
            <a:srgbClr val="0094D9"/>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2" tIns="65022" rIns="65022" bIns="65022"/>
          <a:lstStyle>
            <a:lvl1pPr defTabSz="650240">
              <a:defRPr sz="2200">
                <a:uFill>
                  <a:solidFill>
                    <a:srgbClr val="382982"/>
                  </a:solidFill>
                </a:uFill>
              </a:defRPr>
            </a:lvl1pPr>
          </a:lstStyle>
          <a:p>
            <a:fld id="{86CB4B4D-7CA3-9044-876B-883B54F8677D}" type="slidenum">
              <a:t>39</a:t>
            </a:fld>
            <a:endParaRPr/>
          </a:p>
        </p:txBody>
      </p:sp>
      <p:pic>
        <p:nvPicPr>
          <p:cNvPr id="308" name="Image" descr="Image"/>
          <p:cNvPicPr>
            <a:picLocks noChangeAspect="1"/>
          </p:cNvPicPr>
          <p:nvPr/>
        </p:nvPicPr>
        <p:blipFill>
          <a:blip r:embed="rId2"/>
          <a:stretch>
            <a:fillRect/>
          </a:stretch>
        </p:blipFill>
        <p:spPr>
          <a:xfrm>
            <a:off x="0" y="1663569"/>
            <a:ext cx="13004802" cy="7315202"/>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ontextualising"/>
          <p:cNvSpPr txBox="1">
            <a:spLocks noGrp="1"/>
          </p:cNvSpPr>
          <p:nvPr>
            <p:ph type="title"/>
          </p:nvPr>
        </p:nvSpPr>
        <p:spPr>
          <a:prstGeom prst="rect">
            <a:avLst/>
          </a:prstGeom>
        </p:spPr>
        <p:txBody>
          <a:bodyPr/>
          <a:lstStyle/>
          <a:p>
            <a:r>
              <a:t>Contextualising</a:t>
            </a:r>
          </a:p>
        </p:txBody>
      </p:sp>
      <p:sp>
        <p:nvSpPr>
          <p:cNvPr id="149" name="Phones are with us 24/7…"/>
          <p:cNvSpPr txBox="1">
            <a:spLocks noGrp="1"/>
          </p:cNvSpPr>
          <p:nvPr>
            <p:ph type="body" idx="1"/>
          </p:nvPr>
        </p:nvSpPr>
        <p:spPr>
          <a:prstGeom prst="rect">
            <a:avLst/>
          </a:prstGeom>
        </p:spPr>
        <p:txBody>
          <a:bodyPr/>
          <a:lstStyle/>
          <a:p>
            <a:r>
              <a:t>Phones are with us </a:t>
            </a:r>
            <a:r>
              <a:rPr b="1"/>
              <a:t>24/7</a:t>
            </a:r>
          </a:p>
          <a:p>
            <a:r>
              <a:t>The context influences the services we can provide, e.g.:</a:t>
            </a:r>
          </a:p>
          <a:p>
            <a:pPr marL="730212" lvl="1" indent="-284162">
              <a:spcBef>
                <a:spcPts val="1500"/>
              </a:spcBef>
              <a:defRPr sz="3400"/>
            </a:pPr>
            <a:r>
              <a:t>users must not receive telephone calls when we are driving unless using a hands free device</a:t>
            </a:r>
          </a:p>
          <a:p>
            <a:pPr marL="730212" lvl="1" indent="-284162">
              <a:spcBef>
                <a:spcPts val="1500"/>
              </a:spcBef>
              <a:defRPr sz="3400"/>
            </a:pPr>
            <a:r>
              <a:t>users may receive specific services based on specific locations</a:t>
            </a:r>
          </a:p>
          <a:p>
            <a:pPr marL="1558887" lvl="2" indent="-252412">
              <a:spcBef>
                <a:spcPts val="800"/>
              </a:spcBef>
              <a:defRPr sz="3000"/>
            </a:pPr>
            <a:r>
              <a:t>e.g. task reminders when in the appropriate area </a:t>
            </a:r>
          </a:p>
        </p:txBody>
      </p:sp>
      <p:sp>
        <p:nvSpPr>
          <p:cNvPr id="150"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Testing"/>
          <p:cNvSpPr txBox="1">
            <a:spLocks noGrp="1"/>
          </p:cNvSpPr>
          <p:nvPr>
            <p:ph type="title"/>
          </p:nvPr>
        </p:nvSpPr>
        <p:spPr>
          <a:prstGeom prst="rect">
            <a:avLst/>
          </a:prstGeom>
        </p:spPr>
        <p:txBody>
          <a:bodyPr/>
          <a:lstStyle/>
          <a:p>
            <a:r>
              <a:t>Testing</a:t>
            </a:r>
          </a:p>
        </p:txBody>
      </p:sp>
      <p:sp>
        <p:nvSpPr>
          <p:cNvPr id="311" name="Body"/>
          <p:cNvSpPr txBox="1">
            <a:spLocks noGrp="1"/>
          </p:cNvSpPr>
          <p:nvPr>
            <p:ph type="body" sz="half" idx="1"/>
          </p:nvPr>
        </p:nvSpPr>
        <p:spPr>
          <a:prstGeom prst="rect">
            <a:avLst/>
          </a:prstGeom>
        </p:spPr>
        <p:txBody>
          <a:bodyPr/>
          <a:lstStyle/>
          <a:p>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Title"/>
          <p:cNvSpPr txBox="1">
            <a:spLocks noGrp="1"/>
          </p:cNvSpPr>
          <p:nvPr>
            <p:ph type="title"/>
          </p:nvPr>
        </p:nvSpPr>
        <p:spPr>
          <a:prstGeom prst="rect">
            <a:avLst/>
          </a:prstGeom>
        </p:spPr>
        <p:txBody>
          <a:bodyPr/>
          <a:lstStyle/>
          <a:p>
            <a:endParaRPr/>
          </a:p>
        </p:txBody>
      </p:sp>
      <p:sp>
        <p:nvSpPr>
          <p:cNvPr id="314" name="Complex…"/>
          <p:cNvSpPr txBox="1">
            <a:spLocks noGrp="1"/>
          </p:cNvSpPr>
          <p:nvPr>
            <p:ph type="body" idx="1"/>
          </p:nvPr>
        </p:nvSpPr>
        <p:spPr>
          <a:prstGeom prst="rect">
            <a:avLst/>
          </a:prstGeom>
        </p:spPr>
        <p:txBody>
          <a:bodyPr/>
          <a:lstStyle/>
          <a:p>
            <a:r>
              <a:t>Complex</a:t>
            </a:r>
          </a:p>
          <a:p>
            <a:r>
              <a:t>Difficult</a:t>
            </a:r>
          </a:p>
          <a:p>
            <a:r>
              <a:t>Lengthy</a:t>
            </a:r>
          </a:p>
          <a:p>
            <a:r>
              <a:t>Requires </a:t>
            </a:r>
          </a:p>
          <a:p>
            <a:pPr marL="730212" lvl="1" indent="-284162">
              <a:spcBef>
                <a:spcPts val="1500"/>
              </a:spcBef>
              <a:defRPr sz="3400"/>
            </a:pPr>
            <a:r>
              <a:t>Junit testing</a:t>
            </a:r>
          </a:p>
          <a:p>
            <a:pPr marL="730212" lvl="1" indent="-284162">
              <a:spcBef>
                <a:spcPts val="1500"/>
              </a:spcBef>
              <a:defRPr sz="3400"/>
            </a:pPr>
            <a:r>
              <a:t>Testing on real devices</a:t>
            </a:r>
          </a:p>
          <a:p>
            <a:pPr marL="730212" lvl="1" indent="-284162">
              <a:spcBef>
                <a:spcPts val="1500"/>
              </a:spcBef>
              <a:defRPr sz="3400"/>
            </a:pPr>
            <a:r>
              <a:t>Tests on different Android Version x devices</a:t>
            </a:r>
          </a:p>
          <a:p>
            <a:pPr marL="730212" lvl="1" indent="-284162">
              <a:spcBef>
                <a:spcPts val="1500"/>
              </a:spcBef>
              <a:defRPr sz="3400"/>
            </a:pPr>
            <a:r>
              <a:t>Independent testers</a:t>
            </a:r>
          </a:p>
        </p:txBody>
      </p:sp>
      <p:sp>
        <p:nvSpPr>
          <p:cNvPr id="315"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le"/>
          <p:cNvSpPr txBox="1">
            <a:spLocks noGrp="1"/>
          </p:cNvSpPr>
          <p:nvPr>
            <p:ph type="title"/>
          </p:nvPr>
        </p:nvSpPr>
        <p:spPr>
          <a:prstGeom prst="rect">
            <a:avLst/>
          </a:prstGeom>
        </p:spPr>
        <p:txBody>
          <a:bodyPr/>
          <a:lstStyle/>
          <a:p>
            <a:endParaRPr/>
          </a:p>
        </p:txBody>
      </p:sp>
      <p:sp>
        <p:nvSpPr>
          <p:cNvPr id="318" name="Body"/>
          <p:cNvSpPr txBox="1">
            <a:spLocks noGrp="1"/>
          </p:cNvSpPr>
          <p:nvPr>
            <p:ph type="body" idx="1"/>
          </p:nvPr>
        </p:nvSpPr>
        <p:spPr>
          <a:prstGeom prst="rect">
            <a:avLst/>
          </a:prstGeom>
        </p:spPr>
        <p:txBody>
          <a:bodyPr/>
          <a:lstStyle/>
          <a:p>
            <a:endParaRPr/>
          </a:p>
        </p:txBody>
      </p:sp>
      <p:sp>
        <p:nvSpPr>
          <p:cNvPr id="319" name="Slide Number"/>
          <p:cNvSpPr txBox="1">
            <a:spLocks noGrp="1"/>
          </p:cNvSpPr>
          <p:nvPr>
            <p:ph type="sldNum" sz="quarter" idx="4294967295"/>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pic>
        <p:nvPicPr>
          <p:cNvPr id="320" name="Screenshot 2018-11-19 at 15.03.33.png" descr="Screenshot 2018-11-19 at 15.03.33.png"/>
          <p:cNvPicPr>
            <a:picLocks noChangeAspect="1"/>
          </p:cNvPicPr>
          <p:nvPr/>
        </p:nvPicPr>
        <p:blipFill>
          <a:blip r:embed="rId2"/>
          <a:stretch>
            <a:fillRect/>
          </a:stretch>
        </p:blipFill>
        <p:spPr>
          <a:xfrm>
            <a:off x="3388423" y="355377"/>
            <a:ext cx="5430076" cy="9753602"/>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ummary"/>
          <p:cNvSpPr txBox="1">
            <a:spLocks noGrp="1"/>
          </p:cNvSpPr>
          <p:nvPr>
            <p:ph type="title"/>
          </p:nvPr>
        </p:nvSpPr>
        <p:spPr>
          <a:prstGeom prst="rect">
            <a:avLst/>
          </a:prstGeom>
        </p:spPr>
        <p:txBody>
          <a:bodyPr/>
          <a:lstStyle/>
          <a:p>
            <a:r>
              <a:t>Summary</a:t>
            </a:r>
          </a:p>
        </p:txBody>
      </p:sp>
      <p:sp>
        <p:nvSpPr>
          <p:cNvPr id="323" name="Part 1:…"/>
          <p:cNvSpPr txBox="1">
            <a:spLocks noGrp="1"/>
          </p:cNvSpPr>
          <p:nvPr>
            <p:ph type="body" idx="1"/>
          </p:nvPr>
        </p:nvSpPr>
        <p:spPr>
          <a:xfrm>
            <a:off x="558800" y="1913466"/>
            <a:ext cx="11887200" cy="8077201"/>
          </a:xfrm>
          <a:prstGeom prst="rect">
            <a:avLst/>
          </a:prstGeom>
        </p:spPr>
        <p:txBody>
          <a:bodyPr lIns="76200" tIns="76200" rIns="76200" bIns="76200"/>
          <a:lstStyle/>
          <a:p>
            <a:pPr>
              <a:defRPr sz="3500"/>
            </a:pPr>
            <a:r>
              <a:t>Part 1: </a:t>
            </a:r>
            <a:endParaRPr>
              <a:latin typeface="Times"/>
              <a:ea typeface="Times"/>
              <a:cs typeface="Times"/>
              <a:sym typeface="Times"/>
            </a:endParaRPr>
          </a:p>
          <a:p>
            <a:pPr marL="0" marR="0" lvl="2" indent="457200" defTabSz="457200">
              <a:spcBef>
                <a:spcPts val="1200"/>
              </a:spcBef>
              <a:buSzTx/>
              <a:buNone/>
              <a:defRPr sz="3500">
                <a:solidFill>
                  <a:srgbClr val="005493"/>
                </a:solidFill>
                <a:uFillTx/>
              </a:defRPr>
            </a:pPr>
            <a:r>
              <a:t>• Contextualising</a:t>
            </a:r>
          </a:p>
          <a:p>
            <a:pPr marL="0" marR="0" lvl="2" indent="457200" defTabSz="457200">
              <a:spcBef>
                <a:spcPts val="1200"/>
              </a:spcBef>
              <a:buSzTx/>
              <a:buNone/>
              <a:defRPr sz="3500">
                <a:solidFill>
                  <a:srgbClr val="005493"/>
                </a:solidFill>
                <a:uFillTx/>
              </a:defRPr>
            </a:pPr>
            <a:r>
              <a:t>• Geofencing</a:t>
            </a:r>
            <a:endParaRPr>
              <a:latin typeface="Times"/>
              <a:ea typeface="Times"/>
              <a:cs typeface="Times"/>
              <a:sym typeface="Times"/>
            </a:endParaRPr>
          </a:p>
          <a:p>
            <a:pPr marL="0" marR="0" indent="0" defTabSz="457200">
              <a:spcBef>
                <a:spcPts val="1200"/>
              </a:spcBef>
              <a:buSzTx/>
              <a:buNone/>
              <a:defRPr sz="3500">
                <a:uFillTx/>
              </a:defRPr>
            </a:pPr>
            <a:r>
              <a:t>• Part 2: </a:t>
            </a:r>
          </a:p>
          <a:p>
            <a:pPr marL="444500" marR="0" lvl="1" indent="0" defTabSz="457200">
              <a:spcBef>
                <a:spcPts val="1200"/>
              </a:spcBef>
              <a:buSzPct val="100000"/>
              <a:buFontTx/>
              <a:defRPr sz="3500">
                <a:solidFill>
                  <a:srgbClr val="004D80"/>
                </a:solidFill>
                <a:uFillTx/>
              </a:defRPr>
            </a:pPr>
            <a:r>
              <a:t>Activity Recognition</a:t>
            </a:r>
          </a:p>
          <a:p>
            <a:pPr marL="444500" marR="0" lvl="1" indent="0" defTabSz="457200">
              <a:spcBef>
                <a:spcPts val="1200"/>
              </a:spcBef>
              <a:buSzPct val="100000"/>
              <a:buFontTx/>
              <a:defRPr sz="3500">
                <a:solidFill>
                  <a:srgbClr val="004D80"/>
                </a:solidFill>
                <a:uFillTx/>
              </a:defRPr>
            </a:pPr>
            <a:r>
              <a:t>Combining AR and Geofencing </a:t>
            </a:r>
          </a:p>
          <a:p>
            <a:pPr marL="0" marR="0" indent="0" defTabSz="457200">
              <a:spcBef>
                <a:spcPts val="1200"/>
              </a:spcBef>
              <a:buSzTx/>
              <a:buNone/>
              <a:defRPr sz="3500">
                <a:uFillTx/>
              </a:defRPr>
            </a:pPr>
            <a:r>
              <a:t>• Lab tutorial : </a:t>
            </a:r>
            <a:endParaRPr>
              <a:latin typeface="Times"/>
              <a:ea typeface="Times"/>
              <a:cs typeface="Times"/>
              <a:sym typeface="Times"/>
            </a:endParaRPr>
          </a:p>
          <a:p>
            <a:pPr marL="0" marR="0" lvl="1" indent="446050" defTabSz="457200">
              <a:spcBef>
                <a:spcPts val="1200"/>
              </a:spcBef>
              <a:buSzTx/>
              <a:buNone/>
              <a:defRPr sz="3500">
                <a:solidFill>
                  <a:srgbClr val="004D80"/>
                </a:solidFill>
                <a:uFillTx/>
              </a:defRPr>
            </a:pPr>
            <a:r>
              <a:t>•Preparing assignments</a:t>
            </a:r>
          </a:p>
        </p:txBody>
      </p:sp>
      <p:sp>
        <p:nvSpPr>
          <p:cNvPr id="324" name="Slide Number"/>
          <p:cNvSpPr txBox="1">
            <a:spLocks noGrp="1"/>
          </p:cNvSpPr>
          <p:nvPr>
            <p:ph type="sldNum" sz="quarter" idx="4294967295"/>
          </p:nvPr>
        </p:nvSpPr>
        <p:spPr>
          <a:xfrm>
            <a:off x="12578950" y="9232900"/>
            <a:ext cx="453240"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325" name="Text"/>
          <p:cNvSpPr txBox="1"/>
          <p:nvPr/>
        </p:nvSpPr>
        <p:spPr>
          <a:xfrm>
            <a:off x="5561837" y="9317203"/>
            <a:ext cx="232613" cy="43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indent="40637">
              <a:defRPr sz="2200">
                <a:latin typeface="Helvetica Neue Light"/>
                <a:ea typeface="Helvetica Neue Light"/>
                <a:cs typeface="Helvetica Neue Light"/>
                <a:sym typeface="Helvetica Neue Light"/>
              </a:defRPr>
            </a:lvl1pPr>
          </a:lstStyle>
          <a:p>
            <a:r>
              <a:t>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p:cNvSpPr/>
          <p:nvPr/>
        </p:nvSpPr>
        <p:spPr>
          <a:xfrm>
            <a:off x="0" y="0"/>
            <a:ext cx="13004802" cy="9753601"/>
          </a:xfrm>
          <a:prstGeom prst="roundRect">
            <a:avLst>
              <a:gd name="adj" fmla="val 0"/>
            </a:avLst>
          </a:prstGeom>
          <a:solidFill>
            <a:srgbClr val="FFFFFF"/>
          </a:solidFill>
          <a:ln w="12700">
            <a:solidFill>
              <a:srgbClr val="000000"/>
            </a:solidFill>
            <a:miter lim="400000"/>
          </a:ln>
        </p:spPr>
        <p:txBody>
          <a:bodyPr lIns="50800" tIns="50800" rIns="50800" bIns="50800" anchor="ctr"/>
          <a:lstStyle/>
          <a:p>
            <a:pPr marR="0" defTabSz="585216">
              <a:defRPr sz="3200">
                <a:uFillTx/>
                <a:latin typeface="Helvetica Neue Light"/>
                <a:ea typeface="Helvetica Neue Light"/>
                <a:cs typeface="Helvetica Neue Light"/>
                <a:sym typeface="Helvetica Neue Light"/>
              </a:defRPr>
            </a:pPr>
            <a:endParaRPr/>
          </a:p>
        </p:txBody>
      </p:sp>
      <p:sp>
        <p:nvSpPr>
          <p:cNvPr id="153" name="© Fabio Ciravegna, University of Sheffield"/>
          <p:cNvSpPr txBox="1"/>
          <p:nvPr/>
        </p:nvSpPr>
        <p:spPr>
          <a:xfrm rot="16200000">
            <a:off x="11552384" y="7353625"/>
            <a:ext cx="2580306" cy="265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8766" tIns="48766" rIns="48766" bIns="48766" anchor="b">
            <a:spAutoFit/>
          </a:bodyPr>
          <a:lstStyle/>
          <a:p>
            <a:pPr marR="0" indent="0" defTabSz="650240">
              <a:defRPr sz="1100">
                <a:solidFill>
                  <a:srgbClr val="005493"/>
                </a:solidFill>
                <a:latin typeface="Garamond"/>
                <a:ea typeface="Garamond"/>
                <a:cs typeface="Garamond"/>
                <a:sym typeface="Garamond"/>
              </a:defRPr>
            </a:pPr>
            <a:r>
              <a:t>© </a:t>
            </a:r>
            <a:r>
              <a:rPr>
                <a:uFillTx/>
                <a:latin typeface="Helvetica Neue Light"/>
                <a:ea typeface="Helvetica Neue Light"/>
                <a:cs typeface="Helvetica Neue Light"/>
                <a:sym typeface="Helvetica Neue Light"/>
              </a:rPr>
              <a:t>Fabio Ciravegna, University of Sheffield</a:t>
            </a:r>
          </a:p>
        </p:txBody>
      </p:sp>
      <p:pic>
        <p:nvPicPr>
          <p:cNvPr id="154" name="tuoslogo_key_cmyk_hi.jpg" descr="tuoslogo_key_cmyk_hi.jpg"/>
          <p:cNvPicPr>
            <a:picLocks noChangeAspect="1"/>
          </p:cNvPicPr>
          <p:nvPr/>
        </p:nvPicPr>
        <p:blipFill>
          <a:blip r:embed="rId4"/>
          <a:stretch>
            <a:fillRect/>
          </a:stretch>
        </p:blipFill>
        <p:spPr>
          <a:xfrm>
            <a:off x="128844" y="227945"/>
            <a:ext cx="2605912" cy="1041401"/>
          </a:xfrm>
          <a:prstGeom prst="rect">
            <a:avLst/>
          </a:prstGeom>
          <a:ln w="12700">
            <a:miter lim="400000"/>
          </a:ln>
        </p:spPr>
      </p:pic>
      <p:pic>
        <p:nvPicPr>
          <p:cNvPr id="155" name="Project Glass- One day....mov" descr="Project Glass- One day....mov"/>
          <p:cNvPicPr>
            <a:picLocks/>
          </p:cNvPicPr>
          <p:nvPr>
            <a:videoFile r:link="rId2"/>
            <p:extLst>
              <p:ext uri="{DAA4B4D4-6D71-4841-9C94-3DE7FCFB9230}">
                <p14:media xmlns:p14="http://schemas.microsoft.com/office/powerpoint/2010/main" r:embed="rId1"/>
              </p:ext>
            </p:extLst>
          </p:nvPr>
        </p:nvPicPr>
        <p:blipFill>
          <a:blip r:embed="rId5"/>
          <a:stretch>
            <a:fillRect/>
          </a:stretch>
        </p:blipFill>
        <p:spPr>
          <a:xfrm>
            <a:off x="155334" y="1771904"/>
            <a:ext cx="12437197" cy="6995922"/>
          </a:xfrm>
          <a:prstGeom prst="rect">
            <a:avLst/>
          </a:prstGeom>
          <a:ln w="12700">
            <a:miter lim="400000"/>
          </a:ln>
        </p:spPr>
      </p:pic>
      <p:sp>
        <p:nvSpPr>
          <p:cNvPr id="156" name="Contextual computing"/>
          <p:cNvSpPr txBox="1">
            <a:spLocks noGrp="1"/>
          </p:cNvSpPr>
          <p:nvPr>
            <p:ph type="title"/>
          </p:nvPr>
        </p:nvSpPr>
        <p:spPr>
          <a:xfrm>
            <a:off x="2877311" y="32512"/>
            <a:ext cx="10225027" cy="1414273"/>
          </a:xfrm>
          <a:prstGeom prst="rect">
            <a:avLst/>
          </a:prstGeom>
        </p:spPr>
        <p:txBody>
          <a:bodyPr/>
          <a:lstStyle>
            <a:lvl1pPr>
              <a:defRPr sz="5600"/>
            </a:lvl1pPr>
          </a:lstStyle>
          <a:p>
            <a:r>
              <a:t>Contextual computing</a:t>
            </a:r>
          </a:p>
        </p:txBody>
      </p:sp>
      <p:sp>
        <p:nvSpPr>
          <p:cNvPr id="157" name="Slide Number"/>
          <p:cNvSpPr txBox="1">
            <a:spLocks noGrp="1"/>
          </p:cNvSpPr>
          <p:nvPr>
            <p:ph type="sldNum" sz="quarter" idx="4294967295"/>
          </p:nvPr>
        </p:nvSpPr>
        <p:spPr>
          <a:xfrm>
            <a:off x="12588348" y="9233406"/>
            <a:ext cx="435533" cy="465124"/>
          </a:xfrm>
          <a:prstGeom prst="rect">
            <a:avLst/>
          </a:prstGeom>
          <a:solidFill>
            <a:srgbClr val="0094D9"/>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5022" tIns="65022" rIns="65022" bIns="65022"/>
          <a:lstStyle>
            <a:lvl1pPr defTabSz="650240">
              <a:defRPr sz="2200">
                <a:uFill>
                  <a:solidFill>
                    <a:srgbClr val="382982"/>
                  </a:solidFill>
                </a:uFill>
              </a:defRPr>
            </a:lvl1pPr>
          </a:lstStyle>
          <a:p>
            <a:fld id="{86CB4B4D-7CA3-9044-876B-883B54F8677D}" type="slidenum">
              <a:t>5</a:t>
            </a:fld>
            <a:endParaRPr/>
          </a:p>
        </p:txBody>
      </p:sp>
      <p:sp>
        <p:nvSpPr>
          <p:cNvPr id="158" name="What is important here is the idea, not the actual product (which failed from a commercial point of view btw)"/>
          <p:cNvSpPr txBox="1"/>
          <p:nvPr/>
        </p:nvSpPr>
        <p:spPr>
          <a:xfrm>
            <a:off x="318031" y="9092945"/>
            <a:ext cx="8572273" cy="3459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5022" tIns="65022" rIns="65022" bIns="65022" anchor="ctr">
            <a:spAutoFit/>
          </a:bodyPr>
          <a:lstStyle>
            <a:lvl1pPr marR="0" indent="0" algn="l" defTabSz="585216">
              <a:defRPr sz="1400">
                <a:uFillTx/>
                <a:latin typeface="+mj-lt"/>
                <a:ea typeface="+mj-ea"/>
                <a:cs typeface="+mj-cs"/>
                <a:sym typeface="Helvetica"/>
              </a:defRPr>
            </a:lvl1pPr>
          </a:lstStyle>
          <a:p>
            <a:r>
              <a:t>What is important here is the idea, not the actual product (which failed from a commercial point of view btw)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981674" fill="hold"/>
                                        <p:tgtEl>
                                          <p:spTgt spid="1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5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Geofencing"/>
          <p:cNvSpPr txBox="1">
            <a:spLocks noGrp="1"/>
          </p:cNvSpPr>
          <p:nvPr>
            <p:ph type="ctrTitle"/>
          </p:nvPr>
        </p:nvSpPr>
        <p:spPr>
          <a:xfrm>
            <a:off x="406400" y="2159966"/>
            <a:ext cx="11861800" cy="4864102"/>
          </a:xfrm>
          <a:prstGeom prst="rect">
            <a:avLst/>
          </a:prstGeom>
        </p:spPr>
        <p:txBody>
          <a:bodyPr/>
          <a:lstStyle/>
          <a:p>
            <a:r>
              <a:t>Geofencing</a:t>
            </a:r>
          </a:p>
        </p:txBody>
      </p:sp>
      <p:sp>
        <p:nvSpPr>
          <p:cNvPr id="161" name="Context based on locations"/>
          <p:cNvSpPr txBox="1">
            <a:spLocks noGrp="1"/>
          </p:cNvSpPr>
          <p:nvPr>
            <p:ph type="subTitle" sz="half" idx="1"/>
          </p:nvPr>
        </p:nvSpPr>
        <p:spPr>
          <a:xfrm>
            <a:off x="571500" y="7730872"/>
            <a:ext cx="11861800" cy="3822702"/>
          </a:xfrm>
          <a:prstGeom prst="rect">
            <a:avLst/>
          </a:prstGeom>
        </p:spPr>
        <p:txBody>
          <a:bodyPr/>
          <a:lstStyle/>
          <a:p>
            <a:r>
              <a:t>Context based on locations</a:t>
            </a:r>
          </a:p>
        </p:txBody>
      </p:sp>
      <p:pic>
        <p:nvPicPr>
          <p:cNvPr id="162" name="Image" descr="Image"/>
          <p:cNvPicPr>
            <a:picLocks noChangeAspect="1"/>
          </p:cNvPicPr>
          <p:nvPr/>
        </p:nvPicPr>
        <p:blipFill>
          <a:blip r:embed="rId2"/>
          <a:stretch>
            <a:fillRect/>
          </a:stretch>
        </p:blipFill>
        <p:spPr>
          <a:xfrm>
            <a:off x="4933865" y="1616710"/>
            <a:ext cx="3941765" cy="394176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eofences"/>
          <p:cNvSpPr txBox="1">
            <a:spLocks noGrp="1"/>
          </p:cNvSpPr>
          <p:nvPr>
            <p:ph type="title"/>
          </p:nvPr>
        </p:nvSpPr>
        <p:spPr>
          <a:prstGeom prst="rect">
            <a:avLst/>
          </a:prstGeom>
        </p:spPr>
        <p:txBody>
          <a:bodyPr/>
          <a:lstStyle/>
          <a:p>
            <a:r>
              <a:t>Geofences</a:t>
            </a:r>
          </a:p>
        </p:txBody>
      </p:sp>
      <p:sp>
        <p:nvSpPr>
          <p:cNvPr id="165" name="Geofencing combines awareness of the user's current location…"/>
          <p:cNvSpPr txBox="1">
            <a:spLocks noGrp="1"/>
          </p:cNvSpPr>
          <p:nvPr>
            <p:ph type="body" idx="1"/>
          </p:nvPr>
        </p:nvSpPr>
        <p:spPr>
          <a:prstGeom prst="rect">
            <a:avLst/>
          </a:prstGeom>
        </p:spPr>
        <p:txBody>
          <a:bodyPr/>
          <a:lstStyle/>
          <a:p>
            <a:r>
              <a:rPr dirty="0"/>
              <a:t>Geofencing combines awareness of the user's current location </a:t>
            </a:r>
          </a:p>
          <a:p>
            <a:pPr marL="730212" lvl="1" indent="-284162">
              <a:spcBef>
                <a:spcPts val="1500"/>
              </a:spcBef>
              <a:defRPr sz="3400"/>
            </a:pPr>
            <a:r>
              <a:rPr dirty="0"/>
              <a:t>with awareness of the user's proximity to locations that may be of interest </a:t>
            </a:r>
          </a:p>
          <a:p>
            <a:pPr marL="730212" lvl="1" indent="-284162">
              <a:spcBef>
                <a:spcPts val="1500"/>
              </a:spcBef>
              <a:defRPr sz="3400"/>
            </a:pPr>
            <a:r>
              <a:rPr dirty="0"/>
              <a:t>specified via latitude and longitude</a:t>
            </a:r>
          </a:p>
          <a:p>
            <a:r>
              <a:rPr dirty="0"/>
              <a:t>A</a:t>
            </a:r>
            <a:r>
              <a:rPr b="1" dirty="0"/>
              <a:t> radius</a:t>
            </a:r>
            <a:r>
              <a:rPr dirty="0"/>
              <a:t> is added to allow for imprecision in detection </a:t>
            </a:r>
          </a:p>
          <a:p>
            <a:pPr marL="730212" lvl="1" indent="-284162">
              <a:spcBef>
                <a:spcPts val="1500"/>
              </a:spcBef>
              <a:defRPr sz="3400"/>
            </a:pPr>
            <a:r>
              <a:rPr dirty="0"/>
              <a:t>or simply to support proximity rather than matching</a:t>
            </a:r>
          </a:p>
          <a:p>
            <a:r>
              <a:rPr dirty="0"/>
              <a:t>The </a:t>
            </a:r>
            <a:r>
              <a:rPr b="1" dirty="0"/>
              <a:t>latitude, longitude, and radius</a:t>
            </a:r>
            <a:r>
              <a:rPr dirty="0"/>
              <a:t> define a geofence, creating a circular area, or fence, around the location of interest</a:t>
            </a:r>
          </a:p>
        </p:txBody>
      </p:sp>
      <p:sp>
        <p:nvSpPr>
          <p:cNvPr id="166"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67" name="https://developer.android.com/training/location/geofencing"/>
          <p:cNvSpPr txBox="1"/>
          <p:nvPr/>
        </p:nvSpPr>
        <p:spPr>
          <a:xfrm>
            <a:off x="3908433" y="1215341"/>
            <a:ext cx="7917891"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400" u="sng">
                <a:latin typeface="Helvetica Neue Light"/>
                <a:ea typeface="Helvetica Neue Light"/>
                <a:cs typeface="Helvetica Neue Light"/>
                <a:sym typeface="Helvetica Neue Light"/>
              </a:defRPr>
            </a:pPr>
            <a:r>
              <a:rPr dirty="0">
                <a:solidFill>
                  <a:srgbClr val="0000FF"/>
                </a:solidFill>
                <a:uFill>
                  <a:solidFill>
                    <a:srgbClr val="0000FF"/>
                  </a:solidFill>
                </a:uFill>
                <a:hlinkClick r:id="rId2"/>
              </a:rPr>
              <a:t>https://developer.android.com/training/location/geofencing</a:t>
            </a:r>
            <a:r>
              <a:rPr u="none" dirty="0"/>
              <a:t> </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itle"/>
          <p:cNvSpPr txBox="1">
            <a:spLocks noGrp="1"/>
          </p:cNvSpPr>
          <p:nvPr>
            <p:ph type="title"/>
          </p:nvPr>
        </p:nvSpPr>
        <p:spPr>
          <a:prstGeom prst="rect">
            <a:avLst/>
          </a:prstGeom>
        </p:spPr>
        <p:txBody>
          <a:bodyPr/>
          <a:lstStyle/>
          <a:p>
            <a:endParaRPr/>
          </a:p>
        </p:txBody>
      </p:sp>
      <p:sp>
        <p:nvSpPr>
          <p:cNvPr id="170" name="You can have multiple  active geofences, Max 100  per user…"/>
          <p:cNvSpPr txBox="1">
            <a:spLocks noGrp="1"/>
          </p:cNvSpPr>
          <p:nvPr>
            <p:ph type="body" idx="1"/>
          </p:nvPr>
        </p:nvSpPr>
        <p:spPr>
          <a:prstGeom prst="rect">
            <a:avLst/>
          </a:prstGeom>
        </p:spPr>
        <p:txBody>
          <a:bodyPr/>
          <a:lstStyle/>
          <a:p>
            <a:pPr marL="373342" marR="56570" indent="-334485" defTabSz="896111">
              <a:spcBef>
                <a:spcPts val="1500"/>
              </a:spcBef>
              <a:defRPr sz="4018"/>
            </a:pPr>
            <a:r>
              <a:t>You can have multiple </a:t>
            </a:r>
            <a:br/>
            <a:r>
              <a:t>active geofences, Max 100 </a:t>
            </a:r>
            <a:br/>
            <a:r>
              <a:t>per user</a:t>
            </a:r>
          </a:p>
          <a:p>
            <a:pPr marL="373342" marR="56570" indent="-334485" defTabSz="896111">
              <a:spcBef>
                <a:spcPts val="1500"/>
              </a:spcBef>
              <a:defRPr sz="4018"/>
            </a:pPr>
            <a:r>
              <a:t>For each </a:t>
            </a:r>
            <a:r>
              <a:rPr b="1"/>
              <a:t>geofence</a:t>
            </a:r>
            <a:br>
              <a:rPr b="1"/>
            </a:br>
            <a:r>
              <a:rPr b="1"/>
              <a:t>Location Services</a:t>
            </a:r>
            <a:r>
              <a:t> can send</a:t>
            </a:r>
            <a:br/>
            <a:r>
              <a:t>entrance and exit events</a:t>
            </a:r>
          </a:p>
          <a:p>
            <a:pPr marL="715608" marR="56570" lvl="1" indent="-278478" defTabSz="896111">
              <a:spcBef>
                <a:spcPts val="1400"/>
              </a:spcBef>
              <a:defRPr sz="3136"/>
            </a:pPr>
            <a:r>
              <a:rPr b="1"/>
              <a:t>dwell time</a:t>
            </a:r>
            <a:r>
              <a:t> before event triggering can be specified</a:t>
            </a:r>
          </a:p>
          <a:p>
            <a:pPr marL="715608" marR="56570" lvl="1" indent="-278478" defTabSz="896111">
              <a:spcBef>
                <a:spcPts val="1400"/>
              </a:spcBef>
              <a:defRPr sz="3136"/>
            </a:pPr>
            <a:r>
              <a:rPr b="1"/>
              <a:t>duration of any geofence</a:t>
            </a:r>
            <a:r>
              <a:t> can be specified in milliseconds (if useful)</a:t>
            </a:r>
          </a:p>
          <a:p>
            <a:pPr marL="373342" marR="56570" indent="-334485" defTabSz="896111">
              <a:spcBef>
                <a:spcPts val="1500"/>
              </a:spcBef>
              <a:defRPr sz="4018"/>
            </a:pPr>
            <a:r>
              <a:t>Note: geofences are fine with battery power - they balance precision for a progressive use of power </a:t>
            </a:r>
          </a:p>
        </p:txBody>
      </p:sp>
      <p:sp>
        <p:nvSpPr>
          <p:cNvPr id="171"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172" name="Image" descr="Image"/>
          <p:cNvPicPr>
            <a:picLocks noChangeAspect="1"/>
          </p:cNvPicPr>
          <p:nvPr/>
        </p:nvPicPr>
        <p:blipFill>
          <a:blip r:embed="rId2"/>
          <a:stretch>
            <a:fillRect/>
          </a:stretch>
        </p:blipFill>
        <p:spPr>
          <a:xfrm>
            <a:off x="8863806" y="1486015"/>
            <a:ext cx="3941764" cy="394176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How to"/>
          <p:cNvSpPr txBox="1">
            <a:spLocks noGrp="1"/>
          </p:cNvSpPr>
          <p:nvPr>
            <p:ph type="title"/>
          </p:nvPr>
        </p:nvSpPr>
        <p:spPr>
          <a:prstGeom prst="rect">
            <a:avLst/>
          </a:prstGeom>
        </p:spPr>
        <p:txBody>
          <a:bodyPr/>
          <a:lstStyle/>
          <a:p>
            <a:r>
              <a:t>Requesting permissions</a:t>
            </a:r>
          </a:p>
        </p:txBody>
      </p:sp>
      <p:sp>
        <p:nvSpPr>
          <p:cNvPr id="175" name="Permissions required:…"/>
          <p:cNvSpPr txBox="1">
            <a:spLocks noGrp="1"/>
          </p:cNvSpPr>
          <p:nvPr>
            <p:ph type="body" idx="1"/>
          </p:nvPr>
        </p:nvSpPr>
        <p:spPr>
          <a:prstGeom prst="rect">
            <a:avLst/>
          </a:prstGeom>
        </p:spPr>
        <p:txBody>
          <a:bodyPr/>
          <a:lstStyle/>
          <a:p>
            <a:r>
              <a:rPr dirty="0"/>
              <a:t>You will need: </a:t>
            </a:r>
          </a:p>
          <a:p>
            <a:pPr marL="696781" lvl="1" indent="-250731">
              <a:spcBef>
                <a:spcPts val="800"/>
              </a:spcBef>
              <a:defRPr sz="3000"/>
            </a:pPr>
            <a:r>
              <a:rPr dirty="0"/>
              <a:t>Add the permissions to the Android manifest.</a:t>
            </a:r>
          </a:p>
          <a:p>
            <a:pPr marL="696781" lvl="1" indent="-250731">
              <a:spcBef>
                <a:spcPts val="800"/>
              </a:spcBef>
              <a:defRPr sz="3000"/>
            </a:pPr>
            <a:endParaRPr dirty="0"/>
          </a:p>
          <a:p>
            <a:pPr marL="696781" lvl="1" indent="-250731">
              <a:spcBef>
                <a:spcPts val="800"/>
              </a:spcBef>
              <a:defRPr sz="3000"/>
            </a:pPr>
            <a:endParaRPr dirty="0"/>
          </a:p>
          <a:p>
            <a:pPr marL="696781" lvl="1" indent="-250731">
              <a:spcBef>
                <a:spcPts val="800"/>
              </a:spcBef>
              <a:defRPr sz="3000"/>
            </a:pPr>
            <a:r>
              <a:rPr lang="en-GB" dirty="0"/>
              <a:t>Access the location APIs, you need to create an instance of the Geofencing client</a:t>
            </a:r>
          </a:p>
          <a:p>
            <a:pPr marL="696781" lvl="1" indent="-250731">
              <a:spcBef>
                <a:spcPts val="800"/>
              </a:spcBef>
              <a:defRPr sz="3000"/>
            </a:pPr>
            <a:endParaRPr lang="en-GB" dirty="0"/>
          </a:p>
          <a:p>
            <a:pPr marL="696781" lvl="1" indent="-250731">
              <a:spcBef>
                <a:spcPts val="800"/>
              </a:spcBef>
              <a:defRPr sz="3000"/>
            </a:pPr>
            <a:endParaRPr lang="en-GB" dirty="0"/>
          </a:p>
          <a:p>
            <a:pPr marL="696781" lvl="1" indent="-250731">
              <a:spcBef>
                <a:spcPts val="800"/>
              </a:spcBef>
              <a:defRPr sz="3000"/>
            </a:pPr>
            <a:endParaRPr lang="en-GB" dirty="0"/>
          </a:p>
          <a:p>
            <a:pPr marL="696781" lvl="1" indent="-250731">
              <a:spcBef>
                <a:spcPts val="800"/>
              </a:spcBef>
              <a:defRPr sz="3000"/>
            </a:pPr>
            <a:endParaRPr lang="en-GB" dirty="0"/>
          </a:p>
          <a:p>
            <a:pPr marL="696781" lvl="1" indent="-250731">
              <a:spcBef>
                <a:spcPts val="800"/>
              </a:spcBef>
              <a:defRPr sz="3000"/>
            </a:pPr>
            <a:r>
              <a:rPr lang="en-GB" dirty="0"/>
              <a:t>If you want to use a </a:t>
            </a:r>
            <a:r>
              <a:rPr lang="en-GB" b="1" dirty="0" err="1"/>
              <a:t>BroadcastReceive</a:t>
            </a:r>
            <a:r>
              <a:rPr lang="en-GB" dirty="0" err="1"/>
              <a:t>r</a:t>
            </a:r>
            <a:r>
              <a:rPr lang="en-GB" dirty="0"/>
              <a:t> to listen for geofence transition </a:t>
            </a:r>
          </a:p>
        </p:txBody>
      </p:sp>
      <p:sp>
        <p:nvSpPr>
          <p:cNvPr id="176" name="Slide Number"/>
          <p:cNvSpPr txBox="1">
            <a:spLocks noGrp="1"/>
          </p:cNvSpPr>
          <p:nvPr>
            <p:ph type="sldNum" sz="quarter" idx="4294967295"/>
          </p:nvPr>
        </p:nvSpPr>
        <p:spPr>
          <a:xfrm>
            <a:off x="12663684" y="9232900"/>
            <a:ext cx="283771" cy="4613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177" name="Screenshot 2021-12-02 at 23.12.17.png" descr="Screenshot 2021-12-02 at 23.12.17.png"/>
          <p:cNvPicPr>
            <a:picLocks noChangeAspect="1"/>
          </p:cNvPicPr>
          <p:nvPr/>
        </p:nvPicPr>
        <p:blipFill>
          <a:blip r:embed="rId2"/>
          <a:stretch>
            <a:fillRect/>
          </a:stretch>
        </p:blipFill>
        <p:spPr>
          <a:xfrm>
            <a:off x="1456084" y="3326606"/>
            <a:ext cx="9277247" cy="566344"/>
          </a:xfrm>
          <a:prstGeom prst="rect">
            <a:avLst/>
          </a:prstGeom>
          <a:ln w="12700">
            <a:miter lim="400000"/>
          </a:ln>
        </p:spPr>
      </p:pic>
      <p:sp>
        <p:nvSpPr>
          <p:cNvPr id="2" name="Rectangle 1">
            <a:extLst>
              <a:ext uri="{FF2B5EF4-FFF2-40B4-BE49-F238E27FC236}">
                <a16:creationId xmlns:a16="http://schemas.microsoft.com/office/drawing/2014/main" id="{3799AF1E-CE78-48F2-AC10-AA5A6065A53A}"/>
              </a:ext>
            </a:extLst>
          </p:cNvPr>
          <p:cNvSpPr/>
          <p:nvPr/>
        </p:nvSpPr>
        <p:spPr>
          <a:xfrm>
            <a:off x="1456084" y="3326606"/>
            <a:ext cx="9277247" cy="669322"/>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sp>
        <p:nvSpPr>
          <p:cNvPr id="8" name="Rectangle 7">
            <a:extLst>
              <a:ext uri="{FF2B5EF4-FFF2-40B4-BE49-F238E27FC236}">
                <a16:creationId xmlns:a16="http://schemas.microsoft.com/office/drawing/2014/main" id="{84957FDF-830C-47BE-BC0E-DBA343F2435D}"/>
              </a:ext>
            </a:extLst>
          </p:cNvPr>
          <p:cNvSpPr/>
          <p:nvPr/>
        </p:nvSpPr>
        <p:spPr>
          <a:xfrm>
            <a:off x="1378435" y="5254840"/>
            <a:ext cx="8402499" cy="2103414"/>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pic>
        <p:nvPicPr>
          <p:cNvPr id="4" name="Picture 3">
            <a:extLst>
              <a:ext uri="{FF2B5EF4-FFF2-40B4-BE49-F238E27FC236}">
                <a16:creationId xmlns:a16="http://schemas.microsoft.com/office/drawing/2014/main" id="{0D6A3134-7B14-4F7D-9C05-F215D598DDAF}"/>
              </a:ext>
            </a:extLst>
          </p:cNvPr>
          <p:cNvPicPr>
            <a:picLocks noChangeAspect="1"/>
          </p:cNvPicPr>
          <p:nvPr/>
        </p:nvPicPr>
        <p:blipFill>
          <a:blip r:embed="rId3"/>
          <a:stretch>
            <a:fillRect/>
          </a:stretch>
        </p:blipFill>
        <p:spPr>
          <a:xfrm>
            <a:off x="1433782" y="5335701"/>
            <a:ext cx="8324850" cy="2000250"/>
          </a:xfrm>
          <a:prstGeom prst="rect">
            <a:avLst/>
          </a:prstGeom>
        </p:spPr>
      </p:pic>
      <p:pic>
        <p:nvPicPr>
          <p:cNvPr id="6" name="Picture 5">
            <a:extLst>
              <a:ext uri="{FF2B5EF4-FFF2-40B4-BE49-F238E27FC236}">
                <a16:creationId xmlns:a16="http://schemas.microsoft.com/office/drawing/2014/main" id="{A0F33799-1F70-4ADC-AD04-F4DAEAF97832}"/>
              </a:ext>
            </a:extLst>
          </p:cNvPr>
          <p:cNvPicPr>
            <a:picLocks noChangeAspect="1"/>
          </p:cNvPicPr>
          <p:nvPr/>
        </p:nvPicPr>
        <p:blipFill>
          <a:blip r:embed="rId4"/>
          <a:stretch>
            <a:fillRect/>
          </a:stretch>
        </p:blipFill>
        <p:spPr>
          <a:xfrm>
            <a:off x="5055529" y="7994709"/>
            <a:ext cx="7086600" cy="1704975"/>
          </a:xfrm>
          <a:prstGeom prst="rect">
            <a:avLst/>
          </a:prstGeom>
        </p:spPr>
      </p:pic>
      <p:sp>
        <p:nvSpPr>
          <p:cNvPr id="13" name="Rectangle 12">
            <a:extLst>
              <a:ext uri="{FF2B5EF4-FFF2-40B4-BE49-F238E27FC236}">
                <a16:creationId xmlns:a16="http://schemas.microsoft.com/office/drawing/2014/main" id="{1093AFC8-836C-416B-9DAF-81A4E31B3C9E}"/>
              </a:ext>
            </a:extLst>
          </p:cNvPr>
          <p:cNvSpPr/>
          <p:nvPr/>
        </p:nvSpPr>
        <p:spPr>
          <a:xfrm>
            <a:off x="5055530" y="7994709"/>
            <a:ext cx="7086600" cy="1699557"/>
          </a:xfrm>
          <a:prstGeom prst="rect">
            <a:avLst/>
          </a:prstGeom>
          <a:noFill/>
          <a:ln w="254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40639" indent="40639" algn="ctr" defTabSz="914400" rtl="0" fontAlgn="auto" latinLnBrk="0" hangingPunct="0">
              <a:lnSpc>
                <a:spcPct val="100000"/>
              </a:lnSpc>
              <a:spcBef>
                <a:spcPts val="0"/>
              </a:spcBef>
              <a:spcAft>
                <a:spcPts val="0"/>
              </a:spcAft>
              <a:buClrTx/>
              <a:buSzTx/>
              <a:buFontTx/>
              <a:buNone/>
              <a:tabLst/>
            </a:pPr>
            <a:endParaRPr kumimoji="0" lang="en-GB"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endParaRPr>
          </a:p>
        </p:txBody>
      </p:sp>
    </p:spTree>
    <p:extLst>
      <p:ext uri="{BB962C8B-B14F-4D97-AF65-F5344CB8AC3E}">
        <p14:creationId xmlns:p14="http://schemas.microsoft.com/office/powerpoint/2010/main" val="2049725533"/>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Lucida Grande"/>
        <a:ea typeface="Lucida Grande"/>
        <a:cs typeface="Lucida Grand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Lucida Grande"/>
        <a:ea typeface="Lucida Grande"/>
        <a:cs typeface="Lucida Grand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40639" indent="40639" algn="ctr" defTabSz="9144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000000"/>
            </a:solidFill>
            <a:effectLst/>
            <a:uFill>
              <a:solidFill>
                <a:srgbClr val="000000"/>
              </a:solidFill>
            </a:uFill>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TotalTime>
  <Words>1700</Words>
  <Application>Microsoft Office PowerPoint</Application>
  <PresentationFormat>Custom</PresentationFormat>
  <Paragraphs>243</Paragraphs>
  <Slides>43</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Helvetica Neue</vt:lpstr>
      <vt:lpstr>Helvetica Neue Light</vt:lpstr>
      <vt:lpstr>Lucida Grande</vt:lpstr>
      <vt:lpstr>Arial</vt:lpstr>
      <vt:lpstr>Century Gothic</vt:lpstr>
      <vt:lpstr>Garamond</vt:lpstr>
      <vt:lpstr>Helvetica</vt:lpstr>
      <vt:lpstr>Times</vt:lpstr>
      <vt:lpstr>White</vt:lpstr>
      <vt:lpstr>COM4510/6510 Software Development for Mobile Devices</vt:lpstr>
      <vt:lpstr>Lecture Overview</vt:lpstr>
      <vt:lpstr>IMPORTANT NOTE</vt:lpstr>
      <vt:lpstr>Contextualising</vt:lpstr>
      <vt:lpstr>Contextual computing</vt:lpstr>
      <vt:lpstr>Geofencing</vt:lpstr>
      <vt:lpstr>Geofences</vt:lpstr>
      <vt:lpstr>PowerPoint Presentation</vt:lpstr>
      <vt:lpstr>Requesting permissions</vt:lpstr>
      <vt:lpstr>Requesting permissions</vt:lpstr>
      <vt:lpstr>Requesting permissions</vt:lpstr>
      <vt:lpstr>Create geofence objects</vt:lpstr>
      <vt:lpstr>Specify geofences and initial triggers</vt:lpstr>
      <vt:lpstr>Add geofences</vt:lpstr>
      <vt:lpstr>PendingIntent</vt:lpstr>
      <vt:lpstr>PendingIntent</vt:lpstr>
      <vt:lpstr>Creating a request</vt:lpstr>
      <vt:lpstr>Handle geofence transitions</vt:lpstr>
      <vt:lpstr>Removing Geofences</vt:lpstr>
      <vt:lpstr>Best practices</vt:lpstr>
      <vt:lpstr>Activity Recognition</vt:lpstr>
      <vt:lpstr>A/R</vt:lpstr>
      <vt:lpstr>How to</vt:lpstr>
      <vt:lpstr>Activities</vt:lpstr>
      <vt:lpstr>ActivityTransitionRequest</vt:lpstr>
      <vt:lpstr>Example</vt:lpstr>
      <vt:lpstr>PowerPoint Presentation</vt:lpstr>
      <vt:lpstr>Process activity transition events</vt:lpstr>
      <vt:lpstr>Deregister for activity transition updates</vt:lpstr>
      <vt:lpstr>Combining the two</vt:lpstr>
      <vt:lpstr>Applications</vt:lpstr>
      <vt:lpstr>PowerPoint Presentation</vt:lpstr>
      <vt:lpstr>PowerPoint Presentation</vt:lpstr>
      <vt:lpstr>PowerPoint Presentation</vt:lpstr>
      <vt:lpstr>No longer office machines</vt:lpstr>
      <vt:lpstr>The tip of the iceberg</vt:lpstr>
      <vt:lpstr>No longer office machines</vt:lpstr>
      <vt:lpstr>In my Eyes</vt:lpstr>
      <vt:lpstr>In my home</vt:lpstr>
      <vt:lpstr>Testing</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COM4510/6510 Software Development for Mobile Devices</dc:title>
  <cp:lastModifiedBy>Po Yang</cp:lastModifiedBy>
  <cp:revision>12</cp:revision>
  <dcterms:modified xsi:type="dcterms:W3CDTF">2021-12-03T10:46:34Z</dcterms:modified>
</cp:coreProperties>
</file>